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5"/>
  </p:notesMasterIdLst>
  <p:sldIdLst>
    <p:sldId id="257" r:id="rId2"/>
    <p:sldId id="263" r:id="rId3"/>
    <p:sldId id="538" r:id="rId4"/>
    <p:sldId id="540" r:id="rId5"/>
    <p:sldId id="541" r:id="rId6"/>
    <p:sldId id="542" r:id="rId7"/>
    <p:sldId id="543" r:id="rId8"/>
    <p:sldId id="544" r:id="rId9"/>
    <p:sldId id="545" r:id="rId10"/>
    <p:sldId id="546" r:id="rId11"/>
    <p:sldId id="547" r:id="rId12"/>
    <p:sldId id="548" r:id="rId13"/>
    <p:sldId id="549" r:id="rId14"/>
    <p:sldId id="534" r:id="rId15"/>
    <p:sldId id="550" r:id="rId16"/>
    <p:sldId id="536" r:id="rId17"/>
    <p:sldId id="537" r:id="rId18"/>
    <p:sldId id="551" r:id="rId19"/>
    <p:sldId id="552" r:id="rId20"/>
    <p:sldId id="535" r:id="rId21"/>
    <p:sldId id="553" r:id="rId22"/>
    <p:sldId id="554" r:id="rId23"/>
    <p:sldId id="555" r:id="rId24"/>
    <p:sldId id="556" r:id="rId25"/>
    <p:sldId id="557" r:id="rId26"/>
    <p:sldId id="558" r:id="rId27"/>
    <p:sldId id="559" r:id="rId28"/>
    <p:sldId id="560" r:id="rId29"/>
    <p:sldId id="561" r:id="rId30"/>
    <p:sldId id="564" r:id="rId31"/>
    <p:sldId id="562" r:id="rId32"/>
    <p:sldId id="563" r:id="rId33"/>
    <p:sldId id="565" r:id="rId34"/>
    <p:sldId id="568" r:id="rId35"/>
    <p:sldId id="567" r:id="rId36"/>
    <p:sldId id="569" r:id="rId37"/>
    <p:sldId id="570" r:id="rId38"/>
    <p:sldId id="571" r:id="rId39"/>
    <p:sldId id="572" r:id="rId40"/>
    <p:sldId id="579" r:id="rId41"/>
    <p:sldId id="634" r:id="rId42"/>
    <p:sldId id="573" r:id="rId43"/>
    <p:sldId id="595" r:id="rId44"/>
    <p:sldId id="574" r:id="rId45"/>
    <p:sldId id="596" r:id="rId46"/>
    <p:sldId id="575" r:id="rId47"/>
    <p:sldId id="597" r:id="rId48"/>
    <p:sldId id="576" r:id="rId49"/>
    <p:sldId id="592" r:id="rId50"/>
    <p:sldId id="598" r:id="rId51"/>
    <p:sldId id="577" r:id="rId52"/>
    <p:sldId id="593" r:id="rId53"/>
    <p:sldId id="594" r:id="rId54"/>
    <p:sldId id="615" r:id="rId55"/>
    <p:sldId id="635" r:id="rId56"/>
    <p:sldId id="580" r:id="rId57"/>
    <p:sldId id="616" r:id="rId58"/>
    <p:sldId id="639" r:id="rId59"/>
    <p:sldId id="640" r:id="rId60"/>
    <p:sldId id="641" r:id="rId61"/>
    <p:sldId id="642" r:id="rId62"/>
    <p:sldId id="582" r:id="rId63"/>
    <p:sldId id="581" r:id="rId64"/>
    <p:sldId id="583" r:id="rId65"/>
    <p:sldId id="584" r:id="rId66"/>
    <p:sldId id="585" r:id="rId67"/>
    <p:sldId id="586" r:id="rId68"/>
    <p:sldId id="587" r:id="rId69"/>
    <p:sldId id="588" r:id="rId70"/>
    <p:sldId id="589" r:id="rId71"/>
    <p:sldId id="532" r:id="rId72"/>
    <p:sldId id="600" r:id="rId73"/>
    <p:sldId id="601" r:id="rId74"/>
    <p:sldId id="613" r:id="rId75"/>
    <p:sldId id="602" r:id="rId76"/>
    <p:sldId id="603" r:id="rId77"/>
    <p:sldId id="604" r:id="rId78"/>
    <p:sldId id="605" r:id="rId79"/>
    <p:sldId id="606" r:id="rId80"/>
    <p:sldId id="607" r:id="rId81"/>
    <p:sldId id="608" r:id="rId82"/>
    <p:sldId id="609" r:id="rId83"/>
    <p:sldId id="610" r:id="rId84"/>
    <p:sldId id="611" r:id="rId85"/>
    <p:sldId id="612" r:id="rId86"/>
    <p:sldId id="617" r:id="rId87"/>
    <p:sldId id="623" r:id="rId88"/>
    <p:sldId id="618" r:id="rId89"/>
    <p:sldId id="619" r:id="rId90"/>
    <p:sldId id="622" r:id="rId91"/>
    <p:sldId id="624" r:id="rId92"/>
    <p:sldId id="625" r:id="rId93"/>
    <p:sldId id="626" r:id="rId94"/>
    <p:sldId id="627" r:id="rId95"/>
    <p:sldId id="628" r:id="rId96"/>
    <p:sldId id="629" r:id="rId97"/>
    <p:sldId id="630" r:id="rId98"/>
    <p:sldId id="631" r:id="rId99"/>
    <p:sldId id="632" r:id="rId100"/>
    <p:sldId id="643" r:id="rId101"/>
    <p:sldId id="644" r:id="rId102"/>
    <p:sldId id="590" r:id="rId103"/>
    <p:sldId id="591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9"/>
    <a:srgbClr val="CBD947"/>
    <a:srgbClr val="FF40FF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9" autoAdjust="0"/>
    <p:restoredTop sz="94558"/>
  </p:normalViewPr>
  <p:slideViewPr>
    <p:cSldViewPr snapToGrid="0">
      <p:cViewPr varScale="1">
        <p:scale>
          <a:sx n="107" d="100"/>
          <a:sy n="107" d="100"/>
        </p:scale>
        <p:origin x="1728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07096109391466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127000">
                <a:solidFill>
                  <a:srgbClr val="0070C0"/>
                </a:solidFill>
              </a:ln>
              <a:effectLst/>
            </c:spPr>
          </c:marker>
          <c:xVal>
            <c:numRef>
              <c:f>Sheet1!$A$2:$A$18</c:f>
              <c:numCache>
                <c:formatCode>General</c:formatCode>
                <c:ptCount val="17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75</c:v>
                </c:pt>
                <c:pt idx="4">
                  <c:v>80</c:v>
                </c:pt>
                <c:pt idx="5">
                  <c:v>85</c:v>
                </c:pt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  <c:pt idx="0">
                  <c:v>160</c:v>
                </c:pt>
                <c:pt idx="1">
                  <c:v>165</c:v>
                </c:pt>
                <c:pt idx="2">
                  <c:v>170</c:v>
                </c:pt>
                <c:pt idx="3">
                  <c:v>180</c:v>
                </c:pt>
                <c:pt idx="4">
                  <c:v>185</c:v>
                </c:pt>
                <c:pt idx="5">
                  <c:v>190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94E-AE4D-9B9C-B4C99DA2F4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Sheet1!$A$2:$A$18</c:f>
              <c:numCache>
                <c:formatCode>General</c:formatCode>
                <c:ptCount val="17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75</c:v>
                </c:pt>
                <c:pt idx="4">
                  <c:v>80</c:v>
                </c:pt>
                <c:pt idx="5">
                  <c:v>85</c:v>
                </c:pt>
              </c:numCache>
            </c:numRef>
          </c:xVal>
          <c:yVal>
            <c:numRef>
              <c:f>Sheet1!$C$2:$C$18</c:f>
              <c:numCache>
                <c:formatCode>General</c:formatCode>
                <c:ptCount val="1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D94E-AE4D-9B9C-B4C99DA2F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90"/>
          <c:min val="50"/>
        </c:scaling>
        <c:delete val="0"/>
        <c:axPos val="b"/>
        <c:majorGridlines>
          <c:spPr>
            <a:ln w="222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bg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0"/>
      </c:valAx>
      <c:valAx>
        <c:axId val="198242271"/>
        <c:scaling>
          <c:orientation val="minMax"/>
          <c:min val="140"/>
        </c:scaling>
        <c:delete val="0"/>
        <c:axPos val="l"/>
        <c:majorGridlines>
          <c:spPr>
            <a:ln w="25400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bg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0"/>
      </c:valAx>
      <c:spPr>
        <a:solidFill>
          <a:schemeClr val="tx1"/>
        </a:soli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07096109391466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1270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7030A0"/>
                </a:solidFill>
                <a:ln w="127000">
                  <a:solidFill>
                    <a:srgbClr val="7030A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202-48DA-9CB5-D4EFF4CA8287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7030A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202-48DA-9CB5-D4EFF4CA8287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7030A0"/>
                </a:solidFill>
                <a:ln w="127000">
                  <a:solidFill>
                    <a:srgbClr val="7030A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202-48DA-9CB5-D4EFF4CA8287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FFC000"/>
                </a:solidFill>
                <a:ln w="127000">
                  <a:solidFill>
                    <a:srgbClr val="FFC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202-48DA-9CB5-D4EFF4CA8287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FFC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202-48DA-9CB5-D4EFF4CA8287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FFC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202-48DA-9CB5-D4EFF4CA8287}"/>
              </c:ext>
            </c:extLst>
          </c:dPt>
          <c:xVal>
            <c:numRef>
              <c:f>Sheet1!$A$2:$A$18</c:f>
              <c:numCache>
                <c:formatCode>General</c:formatCode>
                <c:ptCount val="17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75</c:v>
                </c:pt>
                <c:pt idx="4">
                  <c:v>80</c:v>
                </c:pt>
                <c:pt idx="5">
                  <c:v>85</c:v>
                </c:pt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  <c:pt idx="0">
                  <c:v>160</c:v>
                </c:pt>
                <c:pt idx="1">
                  <c:v>165</c:v>
                </c:pt>
                <c:pt idx="2">
                  <c:v>170</c:v>
                </c:pt>
                <c:pt idx="3">
                  <c:v>180</c:v>
                </c:pt>
                <c:pt idx="4">
                  <c:v>185</c:v>
                </c:pt>
                <c:pt idx="5">
                  <c:v>190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94E-AE4D-9B9C-B4C99DA2F4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Sheet1!$A$2:$A$18</c:f>
              <c:numCache>
                <c:formatCode>General</c:formatCode>
                <c:ptCount val="17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75</c:v>
                </c:pt>
                <c:pt idx="4">
                  <c:v>80</c:v>
                </c:pt>
                <c:pt idx="5">
                  <c:v>85</c:v>
                </c:pt>
              </c:numCache>
            </c:numRef>
          </c:xVal>
          <c:yVal>
            <c:numRef>
              <c:f>Sheet1!$C$2:$C$18</c:f>
              <c:numCache>
                <c:formatCode>General</c:formatCode>
                <c:ptCount val="1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D94E-AE4D-9B9C-B4C99DA2F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90"/>
          <c:min val="50"/>
        </c:scaling>
        <c:delete val="0"/>
        <c:axPos val="b"/>
        <c:majorGridlines>
          <c:spPr>
            <a:ln w="222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bg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0"/>
      </c:valAx>
      <c:valAx>
        <c:axId val="198242271"/>
        <c:scaling>
          <c:orientation val="minMax"/>
          <c:min val="140"/>
        </c:scaling>
        <c:delete val="0"/>
        <c:axPos val="l"/>
        <c:majorGridlines>
          <c:spPr>
            <a:ln w="25400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bg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0"/>
      </c:valAx>
      <c:spPr>
        <a:solidFill>
          <a:schemeClr val="tx1"/>
        </a:soli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1/22/26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40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78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759D-0D7E-1AD5-950A-88F9C4AB3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1C8684-F694-8798-6417-F05E4C404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8636EF-1264-1438-D99C-7C15BD4EC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3CB48-E95F-FA51-D2E4-8EE339F263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48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38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1/22/26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	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1/22/26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0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36.png"/><Relationship Id="rId4" Type="http://schemas.openxmlformats.org/officeDocument/2006/relationships/image" Target="../media/image150.png"/><Relationship Id="rId9" Type="http://schemas.openxmlformats.org/officeDocument/2006/relationships/image" Target="../media/image4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openxmlformats.org/officeDocument/2006/relationships/image" Target="../media/image77.png"/><Relationship Id="rId7" Type="http://schemas.openxmlformats.org/officeDocument/2006/relationships/image" Target="../media/image81.sv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1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9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10" Type="http://schemas.openxmlformats.org/officeDocument/2006/relationships/image" Target="../media/image99.png"/><Relationship Id="rId4" Type="http://schemas.openxmlformats.org/officeDocument/2006/relationships/image" Target="../media/image95.png"/><Relationship Id="rId9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82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83.svg"/><Relationship Id="rId9" Type="http://schemas.openxmlformats.org/officeDocument/2006/relationships/image" Target="../media/image10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0.png"/><Relationship Id="rId7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4.png"/><Relationship Id="rId7" Type="http://schemas.openxmlformats.org/officeDocument/2006/relationships/image" Target="../media/image13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3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7.png"/><Relationship Id="rId7" Type="http://schemas.openxmlformats.org/officeDocument/2006/relationships/image" Target="../media/image13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3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45.pn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80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143.png"/><Relationship Id="rId5" Type="http://schemas.openxmlformats.org/officeDocument/2006/relationships/image" Target="../media/image83.sv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Relationship Id="rId14" Type="http://schemas.openxmlformats.org/officeDocument/2006/relationships/image" Target="../media/image1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Introduction to </a:t>
            </a:r>
            <a:r>
              <a:rPr lang="en-US" sz="7000">
                <a:solidFill>
                  <a:srgbClr val="32418C"/>
                </a:solidFill>
                <a:latin typeface="Aptos" panose="020B0004020202020204" pitchFamily="34" charset="0"/>
              </a:rPr>
              <a:t>Gaussian Mixture Models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026540A-D06A-77C6-624B-9D023F432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7452E1F1-9CCC-2C8B-D11F-C2C9B48A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60E127-110B-BA4F-FA48-47E52E345BD8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B2FC33-2E80-3D81-9269-694B8CB56108}"/>
              </a:ext>
            </a:extLst>
          </p:cNvPr>
          <p:cNvSpPr txBox="1"/>
          <p:nvPr/>
        </p:nvSpPr>
        <p:spPr>
          <a:xfrm>
            <a:off x="843530" y="5786003"/>
            <a:ext cx="105049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</a:t>
            </a:r>
            <a:r>
              <a:rPr lang="en-US" sz="2500" b="1" dirty="0"/>
              <a:t>y-axis represents </a:t>
            </a:r>
            <a:r>
              <a:rPr lang="en-US" sz="2500" dirty="0"/>
              <a:t>the relative probability of observing someone who is </a:t>
            </a:r>
          </a:p>
          <a:p>
            <a:pPr algn="ctr"/>
            <a:r>
              <a:rPr lang="en-US" sz="2500" dirty="0"/>
              <a:t>really short or, really tall or, who has an average height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18E0D4-97DB-85F8-8D73-D1F5AF95C08B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36899-2184-098A-7DF5-5C7E1E2511DA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6914E-6F46-9080-9440-22E62E0E4DB7}"/>
              </a:ext>
            </a:extLst>
          </p:cNvPr>
          <p:cNvSpPr txBox="1"/>
          <p:nvPr/>
        </p:nvSpPr>
        <p:spPr>
          <a:xfrm>
            <a:off x="1613078" y="1458000"/>
            <a:ext cx="1298112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More Likely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7B9660-F16C-140A-FF85-014C707ACEA3}"/>
              </a:ext>
            </a:extLst>
          </p:cNvPr>
          <p:cNvSpPr txBox="1"/>
          <p:nvPr/>
        </p:nvSpPr>
        <p:spPr>
          <a:xfrm>
            <a:off x="1709899" y="3725216"/>
            <a:ext cx="119923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Less likely</a:t>
            </a:r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19482-E95A-22DC-FB79-78B4A9B3C91F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9128192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87F642-16FA-BAAF-49CA-70CD224D9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35FCF8E-E0DE-70D7-940A-091856872A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094103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DB7DB4-E232-084E-70E1-7D7AFDD24CB7}"/>
                  </a:ext>
                </a:extLst>
              </p:cNvPr>
              <p:cNvSpPr txBox="1"/>
              <p:nvPr/>
            </p:nvSpPr>
            <p:spPr>
              <a:xfrm>
                <a:off x="920299" y="3221251"/>
                <a:ext cx="130038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𝑾𝒆𝒊𝒈𝒉𝒕</m:t>
                      </m:r>
                    </m:oMath>
                  </m:oMathPara>
                </a14:m>
                <a:endParaRPr lang="en-PH" sz="21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C7932A-0791-7FA9-4516-245BB39E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99" y="3221251"/>
                <a:ext cx="1300387" cy="415498"/>
              </a:xfrm>
              <a:prstGeom prst="rect">
                <a:avLst/>
              </a:prstGeom>
              <a:blipFill>
                <a:blip r:embed="rId3"/>
                <a:stretch>
                  <a:fillRect b="-1449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D1A5CC-16DE-1FE3-7875-CFE6833C2863}"/>
                  </a:ext>
                </a:extLst>
              </p:cNvPr>
              <p:cNvSpPr txBox="1"/>
              <p:nvPr/>
            </p:nvSpPr>
            <p:spPr>
              <a:xfrm>
                <a:off x="6121223" y="6217238"/>
                <a:ext cx="1223201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𝑯𝒆𝒊𝒈𝒉𝒕</m:t>
                      </m:r>
                    </m:oMath>
                  </m:oMathPara>
                </a14:m>
                <a:endParaRPr lang="en-PH" sz="21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6C1001-B9E1-5CA2-F64B-6BDA72B7A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223" y="6217238"/>
                <a:ext cx="1223201" cy="415498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55631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225A0-4F78-9B89-1B82-BE62E82C0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EC31-A727-70FC-C8D3-DC649F3F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New cluster parameters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AA74076-87C3-F00C-9028-7E1882AD40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2559953"/>
              </p:ext>
            </p:extLst>
          </p:nvPr>
        </p:nvGraphicFramePr>
        <p:xfrm>
          <a:off x="838200" y="2331720"/>
          <a:ext cx="10515600" cy="10972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84947187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6683008"/>
                    </a:ext>
                  </a:extLst>
                </a:gridCol>
                <a:gridCol w="3585882">
                  <a:extLst>
                    <a:ext uri="{9D8B030D-6E8A-4147-A177-3AD203B41FA5}">
                      <a16:colId xmlns:a16="http://schemas.microsoft.com/office/drawing/2014/main" val="163687087"/>
                    </a:ext>
                  </a:extLst>
                </a:gridCol>
                <a:gridCol w="1671918">
                  <a:extLst>
                    <a:ext uri="{9D8B030D-6E8A-4147-A177-3AD203B41FA5}">
                      <a16:colId xmlns:a16="http://schemas.microsoft.com/office/drawing/2014/main" val="4871651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Cluster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μ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mean)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Σ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covariance)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π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prior)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931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women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[165,60]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[[16.67, 16.67], [16.67, 16.67]]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928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>
                          <a:solidFill>
                            <a:schemeClr val="bg1"/>
                          </a:solidFill>
                        </a:rPr>
                        <a:t>[185, 80]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[[16.67, 16.67], [16.67, 16.67]]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2343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4C5C87-1EFB-AA97-C256-D3B720B4CD52}"/>
                  </a:ext>
                </a:extLst>
              </p:cNvPr>
              <p:cNvSpPr txBox="1"/>
              <p:nvPr/>
            </p:nvSpPr>
            <p:spPr>
              <a:xfrm>
                <a:off x="838200" y="3911600"/>
                <a:ext cx="2744726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=[162, 57]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C19AA-9995-3E1D-F1DF-E1E42F20E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11600"/>
                <a:ext cx="2744726" cy="384721"/>
              </a:xfrm>
              <a:prstGeom prst="rect">
                <a:avLst/>
              </a:prstGeom>
              <a:blipFill>
                <a:blip r:embed="rId2"/>
                <a:stretch>
                  <a:fillRect l="-1382" t="-6452" r="-3687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DD49EB-600A-EAEE-D254-92823BF2FEA2}"/>
                  </a:ext>
                </a:extLst>
              </p:cNvPr>
              <p:cNvSpPr txBox="1"/>
              <p:nvPr/>
            </p:nvSpPr>
            <p:spPr>
              <a:xfrm>
                <a:off x="6550378" y="3911599"/>
                <a:ext cx="241611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=[185, 80]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FB19E1-7C8B-2C2D-28AE-F2EEDD18A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78" y="3911599"/>
                <a:ext cx="2416111" cy="384721"/>
              </a:xfrm>
              <a:prstGeom prst="rect">
                <a:avLst/>
              </a:prstGeom>
              <a:blipFill>
                <a:blip r:embed="rId3"/>
                <a:stretch>
                  <a:fillRect l="-1571" t="-6452" r="-4188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2F8C4E-F838-05B5-5C33-3977B26DD8B0}"/>
                  </a:ext>
                </a:extLst>
              </p:cNvPr>
              <p:cNvSpPr txBox="1"/>
              <p:nvPr/>
            </p:nvSpPr>
            <p:spPr>
              <a:xfrm>
                <a:off x="838200" y="4560946"/>
                <a:ext cx="3733394" cy="641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.6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2F8C4E-F838-05B5-5C33-3977B26DD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60946"/>
                <a:ext cx="3733394" cy="641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FC2250-8C19-812A-6712-6AB921CFB361}"/>
                  </a:ext>
                </a:extLst>
              </p:cNvPr>
              <p:cNvSpPr txBox="1"/>
              <p:nvPr/>
            </p:nvSpPr>
            <p:spPr>
              <a:xfrm>
                <a:off x="838200" y="5467093"/>
                <a:ext cx="206133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1F2F79-D1DC-0036-3431-D8762F896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67093"/>
                <a:ext cx="2061334" cy="384721"/>
              </a:xfrm>
              <a:prstGeom prst="rect">
                <a:avLst/>
              </a:prstGeom>
              <a:blipFill>
                <a:blip r:embed="rId5"/>
                <a:stretch>
                  <a:fillRect l="-2454" r="-3067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6E3B2F-6013-0D44-90B8-6DD8741853ED}"/>
                  </a:ext>
                </a:extLst>
              </p:cNvPr>
              <p:cNvSpPr txBox="1"/>
              <p:nvPr/>
            </p:nvSpPr>
            <p:spPr>
              <a:xfrm>
                <a:off x="6553210" y="4560946"/>
                <a:ext cx="3364704" cy="641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6E3B2F-6013-0D44-90B8-6DD874185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10" y="4560946"/>
                <a:ext cx="3364704" cy="6415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F928D9-FBB3-C01D-0AA8-90C7EBF68A19}"/>
                  </a:ext>
                </a:extLst>
              </p:cNvPr>
              <p:cNvSpPr txBox="1"/>
              <p:nvPr/>
            </p:nvSpPr>
            <p:spPr>
              <a:xfrm>
                <a:off x="6553210" y="5467093"/>
                <a:ext cx="169264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FFF466-3207-D99D-A177-2D92D64E2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10" y="5467093"/>
                <a:ext cx="1692643" cy="384721"/>
              </a:xfrm>
              <a:prstGeom prst="rect">
                <a:avLst/>
              </a:prstGeom>
              <a:blipFill>
                <a:blip r:embed="rId7"/>
                <a:stretch>
                  <a:fillRect l="-2985" r="-373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AB73DA-357F-E3C1-433E-267C4AA33FA4}"/>
                  </a:ext>
                </a:extLst>
              </p:cNvPr>
              <p:cNvSpPr txBox="1"/>
              <p:nvPr/>
            </p:nvSpPr>
            <p:spPr>
              <a:xfrm>
                <a:off x="6550378" y="6146832"/>
                <a:ext cx="2229728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6C425B-5074-7441-EBCB-4A26E448A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78" y="6146832"/>
                <a:ext cx="2229728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108A75-C4D3-E896-25D0-E9D18A09DAA4}"/>
                  </a:ext>
                </a:extLst>
              </p:cNvPr>
              <p:cNvSpPr txBox="1"/>
              <p:nvPr/>
            </p:nvSpPr>
            <p:spPr>
              <a:xfrm>
                <a:off x="838200" y="6031631"/>
                <a:ext cx="2976418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F616F5-4649-7599-F40B-FD25D63CB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031631"/>
                <a:ext cx="2976418" cy="477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3101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8152-C9A1-CAAB-DA98-4492FA3E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1FE67-FE1E-B568-CA15-9BE5BE017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b="1" dirty="0"/>
              <a:t>Gaussian mixture models</a:t>
            </a:r>
          </a:p>
          <a:p>
            <a:pPr>
              <a:buFontTx/>
              <a:buChar char="-"/>
            </a:pPr>
            <a:r>
              <a:rPr lang="en-PH" dirty="0"/>
              <a:t>Flexible class of probability distributions</a:t>
            </a:r>
          </a:p>
          <a:p>
            <a:pPr>
              <a:buFontTx/>
              <a:buChar char="-"/>
            </a:pPr>
            <a:r>
              <a:rPr lang="en-PH" dirty="0"/>
              <a:t>Explain variation with hidden groupings or clusters of data</a:t>
            </a:r>
          </a:p>
          <a:p>
            <a:pPr>
              <a:buFontTx/>
              <a:buChar char="-"/>
            </a:pPr>
            <a:r>
              <a:rPr lang="en-PH" dirty="0"/>
              <a:t>Latent “membership” </a:t>
            </a:r>
          </a:p>
          <a:p>
            <a:pPr>
              <a:buFontTx/>
              <a:buChar char="-"/>
            </a:pPr>
            <a:r>
              <a:rPr lang="en-PH" dirty="0"/>
              <a:t>Feature values are Gaussian given</a:t>
            </a:r>
          </a:p>
        </p:txBody>
      </p:sp>
    </p:spTree>
    <p:extLst>
      <p:ext uri="{BB962C8B-B14F-4D97-AF65-F5344CB8AC3E}">
        <p14:creationId xmlns:p14="http://schemas.microsoft.com/office/powerpoint/2010/main" val="11181482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34ED2-CE85-8740-AB9B-254AA4ED8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E3A9A-2B59-DB10-0E9D-42F63055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C0A2C5-63E9-62BB-45E7-34BC00B1B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PH" b="1" dirty="0"/>
                  <a:t>Expectation-Maximization</a:t>
                </a:r>
              </a:p>
              <a:p>
                <a:pPr>
                  <a:buFontTx/>
                  <a:buChar char="-"/>
                </a:pPr>
                <a:r>
                  <a:rPr lang="en-PH" dirty="0"/>
                  <a:t>Compute soft membership probabilities, “responsibility”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P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𝒊𝒄</m:t>
                        </m:r>
                      </m:sub>
                    </m:sSub>
                  </m:oMath>
                </a14:m>
                <a:endParaRPr lang="en-PH" b="1" dirty="0"/>
              </a:p>
              <a:p>
                <a:pPr>
                  <a:buFontTx/>
                  <a:buChar char="-"/>
                </a:pPr>
                <a:r>
                  <a:rPr lang="en-PH" dirty="0"/>
                  <a:t>Update mixture component parameters g</a:t>
                </a:r>
              </a:p>
              <a:p>
                <a:pPr>
                  <a:buFontTx/>
                  <a:buChar char="-"/>
                </a:pPr>
                <a:r>
                  <a:rPr lang="en-PH" dirty="0"/>
                  <a:t>Ascent on log-likelihood: convergent, but local optima</a:t>
                </a:r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r>
                  <a:rPr lang="en-PH" b="1" dirty="0"/>
                  <a:t>Selecting the number of clusters</a:t>
                </a:r>
              </a:p>
              <a:p>
                <a:pPr marL="0" indent="0">
                  <a:buNone/>
                </a:pPr>
                <a:r>
                  <a:rPr lang="en-PH" dirty="0"/>
                  <a:t>- Penalized likelihood or validation data likelihood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C0A2C5-63E9-62BB-45E7-34BC00B1B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44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84750D5-8A13-C697-2085-2925EC0C0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D04E00CC-C520-617B-43DD-BB4569D5C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D93D12-B3A8-BDF1-DD70-B8A9A8E4046A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F439BA-E5C3-6B66-EB3A-E897244EFC6D}"/>
              </a:ext>
            </a:extLst>
          </p:cNvPr>
          <p:cNvSpPr txBox="1"/>
          <p:nvPr/>
        </p:nvSpPr>
        <p:spPr>
          <a:xfrm>
            <a:off x="1324060" y="5786003"/>
            <a:ext cx="95439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For example, it is rare to see someone who is super short, so the bell</a:t>
            </a:r>
          </a:p>
          <a:p>
            <a:pPr algn="ctr"/>
            <a:r>
              <a:rPr lang="en-US" sz="2500" dirty="0"/>
              <a:t>shaped curve is low in this part of the graph</a:t>
            </a:r>
            <a:endParaRPr lang="en-PH" sz="2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C861A-45BB-990A-9C7B-1A2E5026C3D5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4FAA8-9E2D-5E23-6C1B-85F59A4FDB7D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30095-B3E0-7B55-889B-1D94AA72B2C4}"/>
              </a:ext>
            </a:extLst>
          </p:cNvPr>
          <p:cNvSpPr txBox="1"/>
          <p:nvPr/>
        </p:nvSpPr>
        <p:spPr>
          <a:xfrm>
            <a:off x="1613078" y="1458000"/>
            <a:ext cx="1298112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More Likely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2D7AC-517A-D3F3-6BF9-183BF230D7F8}"/>
              </a:ext>
            </a:extLst>
          </p:cNvPr>
          <p:cNvSpPr txBox="1"/>
          <p:nvPr/>
        </p:nvSpPr>
        <p:spPr>
          <a:xfrm>
            <a:off x="1709899" y="3725216"/>
            <a:ext cx="1199239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Less likely</a:t>
            </a:r>
            <a:endParaRPr lang="en-P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1F587A-CEE4-7B19-67AD-6FA3F48C8B58}"/>
              </a:ext>
            </a:extLst>
          </p:cNvPr>
          <p:cNvSpPr/>
          <p:nvPr/>
        </p:nvSpPr>
        <p:spPr>
          <a:xfrm>
            <a:off x="3272524" y="3876675"/>
            <a:ext cx="914400" cy="17246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FB33B-6933-875F-3686-4D0BF8ADE90F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417482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3B94059-02E2-3CBE-B2B2-EC924705B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F1A34B61-1A8D-FFC2-2F58-3C00C414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756208-D572-C311-C0DD-B3CCFFF00E12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D2093-F3E7-1BC4-842D-49BBBEEC0BFC}"/>
              </a:ext>
            </a:extLst>
          </p:cNvPr>
          <p:cNvSpPr txBox="1"/>
          <p:nvPr/>
        </p:nvSpPr>
        <p:spPr>
          <a:xfrm>
            <a:off x="104190" y="5786003"/>
            <a:ext cx="119837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But it is quite common to see someone who is close to the average height so the curve</a:t>
            </a:r>
          </a:p>
          <a:p>
            <a:pPr algn="ctr"/>
            <a:r>
              <a:rPr lang="en-US" sz="2500" dirty="0"/>
              <a:t>is very tall in this part of the graph</a:t>
            </a:r>
            <a:endParaRPr lang="en-PH" sz="2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BA227A-DEAC-0B3F-0667-F15FC8D2BC8D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222BC-123A-6E40-AE41-DB6EB586917C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212BE-2461-0C62-2011-311E8833E28C}"/>
              </a:ext>
            </a:extLst>
          </p:cNvPr>
          <p:cNvSpPr txBox="1"/>
          <p:nvPr/>
        </p:nvSpPr>
        <p:spPr>
          <a:xfrm>
            <a:off x="1613078" y="1458000"/>
            <a:ext cx="1298112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More Likely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9DEC1-329C-FE33-7537-13DEAD530080}"/>
              </a:ext>
            </a:extLst>
          </p:cNvPr>
          <p:cNvSpPr txBox="1"/>
          <p:nvPr/>
        </p:nvSpPr>
        <p:spPr>
          <a:xfrm>
            <a:off x="1709899" y="3725216"/>
            <a:ext cx="1199239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Less likely</a:t>
            </a:r>
            <a:endParaRPr lang="en-P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E456D-2DA4-AE8D-58B9-A30032178724}"/>
              </a:ext>
            </a:extLst>
          </p:cNvPr>
          <p:cNvSpPr/>
          <p:nvPr/>
        </p:nvSpPr>
        <p:spPr>
          <a:xfrm>
            <a:off x="5114926" y="942975"/>
            <a:ext cx="2333624" cy="46583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ED60BF-7FCC-98EC-6117-968E3A360875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19798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41E0F39-6181-A67E-ECB3-300DBB8C5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60BD1DE3-229C-4F8E-FDEB-7D2A62795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CEB331-EC70-D0D1-2E59-9166BBCCBD2F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0F147-3B4E-5E24-00B6-94975C61E339}"/>
              </a:ext>
            </a:extLst>
          </p:cNvPr>
          <p:cNvSpPr txBox="1"/>
          <p:nvPr/>
        </p:nvSpPr>
        <p:spPr>
          <a:xfrm>
            <a:off x="2275479" y="5786003"/>
            <a:ext cx="76411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And its relatively rare to see someone who is really tall </a:t>
            </a:r>
          </a:p>
          <a:p>
            <a:pPr algn="ctr"/>
            <a:r>
              <a:rPr lang="en-US" sz="2500" dirty="0"/>
              <a:t>so the bell shaped curve is low in this part</a:t>
            </a:r>
            <a:endParaRPr lang="en-PH" sz="2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D4875-4795-42EE-79BC-91E01430F588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F2FA1-FA83-9795-C126-4F9F7F03C246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316D-99DF-7637-103F-4646CCCFEBFB}"/>
              </a:ext>
            </a:extLst>
          </p:cNvPr>
          <p:cNvSpPr txBox="1"/>
          <p:nvPr/>
        </p:nvSpPr>
        <p:spPr>
          <a:xfrm>
            <a:off x="1613078" y="1458000"/>
            <a:ext cx="1298112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More Likely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D4843-3B17-C672-A2A0-48AB710243DA}"/>
              </a:ext>
            </a:extLst>
          </p:cNvPr>
          <p:cNvSpPr txBox="1"/>
          <p:nvPr/>
        </p:nvSpPr>
        <p:spPr>
          <a:xfrm>
            <a:off x="1709899" y="3725216"/>
            <a:ext cx="1199239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Less likely</a:t>
            </a:r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A6C8D-716F-0505-4AB2-6450915777E8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8A026E-E640-6727-69AB-7F64E838AEE0}"/>
              </a:ext>
            </a:extLst>
          </p:cNvPr>
          <p:cNvSpPr/>
          <p:nvPr/>
        </p:nvSpPr>
        <p:spPr>
          <a:xfrm>
            <a:off x="8703527" y="3876675"/>
            <a:ext cx="914400" cy="17246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79896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CB165D2-7D4B-8512-B72E-D356C4BF0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women and men&#10;&#10;AI-generated content may be incorrect.">
            <a:extLst>
              <a:ext uri="{FF2B5EF4-FFF2-40B4-BE49-F238E27FC236}">
                <a16:creationId xmlns:a16="http://schemas.microsoft.com/office/drawing/2014/main" id="{09260392-1ED7-E335-3F73-7E9212E97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A39A786-E43A-F9D9-7145-D7045511E95C}"/>
              </a:ext>
            </a:extLst>
          </p:cNvPr>
          <p:cNvSpPr txBox="1"/>
          <p:nvPr/>
        </p:nvSpPr>
        <p:spPr>
          <a:xfrm>
            <a:off x="1245597" y="5786003"/>
            <a:ext cx="97009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Normal distributions can vary depending on how the data is collected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4034195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91D84F7-EF2D-89B4-34CC-C55BF46A4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women and men&#10;&#10;AI-generated content may be incorrect.">
            <a:extLst>
              <a:ext uri="{FF2B5EF4-FFF2-40B4-BE49-F238E27FC236}">
                <a16:creationId xmlns:a16="http://schemas.microsoft.com/office/drawing/2014/main" id="{C741DC15-21E6-10A0-043C-ADD7E293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4AED37-4220-22E9-7171-679F24E66210}"/>
              </a:ext>
            </a:extLst>
          </p:cNvPr>
          <p:cNvSpPr txBox="1"/>
          <p:nvPr/>
        </p:nvSpPr>
        <p:spPr>
          <a:xfrm>
            <a:off x="3129325" y="5786003"/>
            <a:ext cx="59335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Here is a distribution of heights of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endParaRPr lang="en-PH" sz="25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143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67FE91C-C03D-4F57-5807-3D1807CC8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height distribution&#10;&#10;AI-generated content may be incorrect.">
            <a:extLst>
              <a:ext uri="{FF2B5EF4-FFF2-40B4-BE49-F238E27FC236}">
                <a16:creationId xmlns:a16="http://schemas.microsoft.com/office/drawing/2014/main" id="{A9747994-D3B3-FD77-E52C-BBB2308A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94873"/>
            <a:ext cx="6836044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E6AED6-2867-B5B0-1F05-5127CC113E0C}"/>
              </a:ext>
            </a:extLst>
          </p:cNvPr>
          <p:cNvSpPr txBox="1"/>
          <p:nvPr/>
        </p:nvSpPr>
        <p:spPr>
          <a:xfrm>
            <a:off x="3352143" y="5786003"/>
            <a:ext cx="548791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Here is a distribution of heights of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endParaRPr lang="en-PH" sz="25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556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6B13BAC-7612-DF6A-1760-67FE2532D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height distribution&#10;&#10;AI-generated content may be incorrect.">
            <a:extLst>
              <a:ext uri="{FF2B5EF4-FFF2-40B4-BE49-F238E27FC236}">
                <a16:creationId xmlns:a16="http://schemas.microsoft.com/office/drawing/2014/main" id="{F18ACEC3-FFE8-B4BF-6FA1-E8586BA42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6685F7-8337-B7ED-7BEE-6ACDA0EFC34D}"/>
              </a:ext>
            </a:extLst>
          </p:cNvPr>
          <p:cNvSpPr txBox="1"/>
          <p:nvPr/>
        </p:nvSpPr>
        <p:spPr>
          <a:xfrm>
            <a:off x="2503612" y="5786003"/>
            <a:ext cx="71849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And here is a distribution of heights of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  <a:endParaRPr lang="en-PH" sz="25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172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0E132C5-4339-1D43-AEC6-CD144326D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height distribution&#10;&#10;AI-generated content may be incorrect.">
            <a:extLst>
              <a:ext uri="{FF2B5EF4-FFF2-40B4-BE49-F238E27FC236}">
                <a16:creationId xmlns:a16="http://schemas.microsoft.com/office/drawing/2014/main" id="{9F7CB87E-5C6B-4FA9-0AA3-A45EFDDA8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E9B1B3-1DDD-A9FA-04EA-18D37D42427A}"/>
              </a:ext>
            </a:extLst>
          </p:cNvPr>
          <p:cNvSpPr txBox="1"/>
          <p:nvPr/>
        </p:nvSpPr>
        <p:spPr>
          <a:xfrm>
            <a:off x="1314331" y="5786003"/>
            <a:ext cx="95635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Notice that the distribution of NBA players moved slightly to the right</a:t>
            </a:r>
          </a:p>
        </p:txBody>
      </p:sp>
    </p:spTree>
    <p:extLst>
      <p:ext uri="{BB962C8B-B14F-4D97-AF65-F5344CB8AC3E}">
        <p14:creationId xmlns:p14="http://schemas.microsoft.com/office/powerpoint/2010/main" val="42200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327A542-2D1B-6761-CBD4-A4D062855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height distribution&#10;&#10;AI-generated content may be incorrect.">
            <a:extLst>
              <a:ext uri="{FF2B5EF4-FFF2-40B4-BE49-F238E27FC236}">
                <a16:creationId xmlns:a16="http://schemas.microsoft.com/office/drawing/2014/main" id="{A3F6C858-720B-DBA2-BDF6-E16D66FDF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60251F-8489-4D13-690E-CCD50E17075D}"/>
              </a:ext>
            </a:extLst>
          </p:cNvPr>
          <p:cNvSpPr txBox="1"/>
          <p:nvPr/>
        </p:nvSpPr>
        <p:spPr>
          <a:xfrm>
            <a:off x="1250417" y="5786003"/>
            <a:ext cx="96914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Which tells us that the average height of NBA players are much higher.</a:t>
            </a:r>
          </a:p>
        </p:txBody>
      </p:sp>
    </p:spTree>
    <p:extLst>
      <p:ext uri="{BB962C8B-B14F-4D97-AF65-F5344CB8AC3E}">
        <p14:creationId xmlns:p14="http://schemas.microsoft.com/office/powerpoint/2010/main" val="312412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AB3F01-B55F-9A63-14C3-6FC44C166E39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Normal/Gaussian Distributions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Gaussian Mixture Models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Expectation Maximization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040CE-CACD-0DC8-2221-0DE503F00D88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11571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9EC8F32-1E04-C8D1-9C5E-DE2240085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4970E56-F319-6B62-3EDA-35006E575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D44A7-D162-77C5-BEB8-EC1E3BEF718F}"/>
              </a:ext>
            </a:extLst>
          </p:cNvPr>
          <p:cNvSpPr txBox="1"/>
          <p:nvPr/>
        </p:nvSpPr>
        <p:spPr>
          <a:xfrm>
            <a:off x="747868" y="5786003"/>
            <a:ext cx="106965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We can see the comparison it by placing the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,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and </a:t>
            </a:r>
            <a:r>
              <a:rPr lang="en-US" sz="2500" b="1" dirty="0">
                <a:solidFill>
                  <a:srgbClr val="00B050"/>
                </a:solidFill>
              </a:rPr>
              <a:t>NBA Players </a:t>
            </a:r>
          </a:p>
          <a:p>
            <a:pPr algn="ctr"/>
            <a:r>
              <a:rPr lang="en-US" sz="2500" dirty="0"/>
              <a:t>distributions side by side</a:t>
            </a:r>
          </a:p>
        </p:txBody>
      </p:sp>
    </p:spTree>
    <p:extLst>
      <p:ext uri="{BB962C8B-B14F-4D97-AF65-F5344CB8AC3E}">
        <p14:creationId xmlns:p14="http://schemas.microsoft.com/office/powerpoint/2010/main" val="1585249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6581AB7-DA60-7BE0-2A21-A62905932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89CE3F0-FAC3-1B65-EE60-074F9179F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852B0B-D458-F699-612E-500156CB8A8A}"/>
              </a:ext>
            </a:extLst>
          </p:cNvPr>
          <p:cNvSpPr txBox="1"/>
          <p:nvPr/>
        </p:nvSpPr>
        <p:spPr>
          <a:xfrm>
            <a:off x="3125257" y="5786003"/>
            <a:ext cx="59418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average height of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 is </a:t>
            </a:r>
            <a:r>
              <a:rPr lang="en-US" sz="2500" b="1" dirty="0"/>
              <a:t>161.8 cm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8B811B4-A24D-7166-1806-0C6FB89B710E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85221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6926F4E-5E5D-8DD8-6B87-332C8195D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21C52A7-2148-FE3D-95C0-73724C939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CFF2FB-F773-3694-09CF-FB66C4C2493E}"/>
              </a:ext>
            </a:extLst>
          </p:cNvPr>
          <p:cNvSpPr txBox="1"/>
          <p:nvPr/>
        </p:nvSpPr>
        <p:spPr>
          <a:xfrm>
            <a:off x="3373788" y="5786003"/>
            <a:ext cx="544476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average height of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is </a:t>
            </a:r>
            <a:r>
              <a:rPr lang="en-US" sz="2500" b="1" dirty="0"/>
              <a:t>175.6 cm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89023835-8DE7-4C52-2E26-FEB32EDAC389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03E6D9AF-5B6A-3EFE-5A58-40956791CE75}"/>
              </a:ext>
            </a:extLst>
          </p:cNvPr>
          <p:cNvSpPr/>
          <p:nvPr/>
        </p:nvSpPr>
        <p:spPr>
          <a:xfrm>
            <a:off x="5511800" y="11399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91592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9BB51AD-A3A9-DF66-93D0-84FA85F8C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171282A-86AD-5B00-1F99-4C793E3B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4ACB49-DE68-EC78-CA3B-E9DEC570B6F5}"/>
              </a:ext>
            </a:extLst>
          </p:cNvPr>
          <p:cNvSpPr txBox="1"/>
          <p:nvPr/>
        </p:nvSpPr>
        <p:spPr>
          <a:xfrm>
            <a:off x="2802574" y="5786003"/>
            <a:ext cx="65871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average height of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  <a:r>
              <a:rPr lang="en-US" sz="2500" dirty="0"/>
              <a:t> is </a:t>
            </a:r>
            <a:r>
              <a:rPr lang="en-US" sz="2500" b="1" dirty="0"/>
              <a:t>200.3 cm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F5C131D-FACC-D390-8DD0-0B075C1FEA80}"/>
              </a:ext>
            </a:extLst>
          </p:cNvPr>
          <p:cNvSpPr/>
          <p:nvPr/>
        </p:nvSpPr>
        <p:spPr>
          <a:xfrm>
            <a:off x="6908800" y="14803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391E57EE-E046-9BCC-717A-FCEB6606F551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B1C39E7-B479-0C75-1E38-45D36784E44D}"/>
              </a:ext>
            </a:extLst>
          </p:cNvPr>
          <p:cNvSpPr/>
          <p:nvPr/>
        </p:nvSpPr>
        <p:spPr>
          <a:xfrm>
            <a:off x="5511800" y="11399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5330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955C5A0-8F76-3FA3-D966-3A06ED37F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8BFB494-FC17-AC11-2030-9CA7934B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9186BE-580D-FBF1-7C72-DF3D7B288E17}"/>
              </a:ext>
            </a:extLst>
          </p:cNvPr>
          <p:cNvSpPr txBox="1"/>
          <p:nvPr/>
        </p:nvSpPr>
        <p:spPr>
          <a:xfrm>
            <a:off x="1708505" y="5786003"/>
            <a:ext cx="87753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Normal Distributions are always centered on the average value</a:t>
            </a:r>
            <a:endParaRPr lang="en-US" sz="2500" b="1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CBEBFF81-CDF0-6C9D-2D4C-DD40991247E3}"/>
              </a:ext>
            </a:extLst>
          </p:cNvPr>
          <p:cNvSpPr/>
          <p:nvPr/>
        </p:nvSpPr>
        <p:spPr>
          <a:xfrm>
            <a:off x="6908800" y="14803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DA1BEE01-5BF2-012B-753C-2F007066D183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0213F95-57AE-D2E9-DA93-B4CDD6B23377}"/>
              </a:ext>
            </a:extLst>
          </p:cNvPr>
          <p:cNvSpPr/>
          <p:nvPr/>
        </p:nvSpPr>
        <p:spPr>
          <a:xfrm>
            <a:off x="5511800" y="11399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6682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990F719-554B-AB13-1986-4C1156A93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E513D41-431F-43DA-8E8F-E1C431A25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C95500-E0EC-1E12-5056-88FFDC2C81CC}"/>
              </a:ext>
            </a:extLst>
          </p:cNvPr>
          <p:cNvSpPr txBox="1"/>
          <p:nvPr/>
        </p:nvSpPr>
        <p:spPr>
          <a:xfrm>
            <a:off x="1243846" y="5786003"/>
            <a:ext cx="970470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Just by looking at the graph, we can tell that there is a high probability </a:t>
            </a:r>
          </a:p>
          <a:p>
            <a:pPr algn="ctr"/>
            <a:r>
              <a:rPr lang="en-US" sz="2500" dirty="0"/>
              <a:t>that a </a:t>
            </a:r>
            <a:r>
              <a:rPr lang="en-US" sz="2500" b="1" dirty="0">
                <a:solidFill>
                  <a:srgbClr val="7030A0"/>
                </a:solidFill>
              </a:rPr>
              <a:t>woman</a:t>
            </a:r>
            <a:r>
              <a:rPr lang="en-US" sz="2500" dirty="0"/>
              <a:t> will be between 150 to 170 cm</a:t>
            </a:r>
            <a:endParaRPr lang="en-US" sz="2500" b="1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E8C19A3-DEE2-B8A2-FD32-3C3B19F52DDC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C92CB-FECC-3CAD-9B48-7D42BCA333A4}"/>
              </a:ext>
            </a:extLst>
          </p:cNvPr>
          <p:cNvSpPr/>
          <p:nvPr/>
        </p:nvSpPr>
        <p:spPr>
          <a:xfrm>
            <a:off x="4343400" y="370819"/>
            <a:ext cx="1244600" cy="46583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0312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1E37B01-EFE6-2439-1A64-3CC813042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716B36D-24D1-266D-01D5-A746EAFAB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C2CE87-5837-59EF-ABE5-087EDAE34D20}"/>
              </a:ext>
            </a:extLst>
          </p:cNvPr>
          <p:cNvSpPr txBox="1"/>
          <p:nvPr/>
        </p:nvSpPr>
        <p:spPr>
          <a:xfrm>
            <a:off x="2523588" y="5786003"/>
            <a:ext cx="714522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For </a:t>
            </a:r>
            <a:r>
              <a:rPr lang="en-US" sz="2500" b="1" dirty="0">
                <a:solidFill>
                  <a:srgbClr val="0070C0"/>
                </a:solidFill>
              </a:rPr>
              <a:t>men</a:t>
            </a:r>
            <a:r>
              <a:rPr lang="en-US" sz="2500" dirty="0"/>
              <a:t>, we can tell that there is a high probability </a:t>
            </a:r>
          </a:p>
          <a:p>
            <a:pPr algn="ctr"/>
            <a:r>
              <a:rPr lang="en-US" sz="2500" dirty="0"/>
              <a:t>that a man will be between 165 to 182 cm</a:t>
            </a:r>
            <a:endParaRPr lang="en-US" sz="25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BDE98-8E56-6398-CB67-5C459E4580E9}"/>
              </a:ext>
            </a:extLst>
          </p:cNvPr>
          <p:cNvSpPr/>
          <p:nvPr/>
        </p:nvSpPr>
        <p:spPr>
          <a:xfrm>
            <a:off x="5118100" y="370819"/>
            <a:ext cx="1257300" cy="46583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B871AE09-80FB-277F-B7D9-A56B26F38018}"/>
              </a:ext>
            </a:extLst>
          </p:cNvPr>
          <p:cNvSpPr/>
          <p:nvPr/>
        </p:nvSpPr>
        <p:spPr>
          <a:xfrm>
            <a:off x="5511800" y="11399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47680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425D8FD-3617-E60D-0DC4-0BD333A1D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C549CF9-D4DA-7DD9-F803-5D447C01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4F72E2-3662-E5EC-6309-717A263CE789}"/>
              </a:ext>
            </a:extLst>
          </p:cNvPr>
          <p:cNvSpPr txBox="1"/>
          <p:nvPr/>
        </p:nvSpPr>
        <p:spPr>
          <a:xfrm>
            <a:off x="1679067" y="5786003"/>
            <a:ext cx="88342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And for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  <a:r>
              <a:rPr lang="en-US" sz="2500" dirty="0"/>
              <a:t>, we can tell that there is a high probability </a:t>
            </a:r>
          </a:p>
          <a:p>
            <a:pPr algn="ctr"/>
            <a:r>
              <a:rPr lang="en-US" sz="2500" dirty="0"/>
              <a:t>that a player will be between 185 to 210 cm</a:t>
            </a:r>
            <a:endParaRPr lang="en-US" sz="25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DD76E-AF6A-6492-482B-630DBBB12B4B}"/>
              </a:ext>
            </a:extLst>
          </p:cNvPr>
          <p:cNvSpPr/>
          <p:nvPr/>
        </p:nvSpPr>
        <p:spPr>
          <a:xfrm>
            <a:off x="6248400" y="370819"/>
            <a:ext cx="1778000" cy="46583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E57837B-B86F-89B8-22CB-E505428EB030}"/>
              </a:ext>
            </a:extLst>
          </p:cNvPr>
          <p:cNvSpPr/>
          <p:nvPr/>
        </p:nvSpPr>
        <p:spPr>
          <a:xfrm>
            <a:off x="6943443" y="1368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31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20D77C2-C735-A00B-E577-F4917AB7C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53C1A12-5A4D-EF26-D1B4-784F95D0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83F9-BA19-AB60-6D55-D00DD454DD0B}"/>
              </a:ext>
            </a:extLst>
          </p:cNvPr>
          <p:cNvSpPr txBox="1"/>
          <p:nvPr/>
        </p:nvSpPr>
        <p:spPr>
          <a:xfrm>
            <a:off x="2133625" y="5786003"/>
            <a:ext cx="79251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You may have noticed that the curve for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 is taller </a:t>
            </a:r>
          </a:p>
          <a:p>
            <a:pPr algn="ctr"/>
            <a:r>
              <a:rPr lang="en-US" sz="2500" dirty="0"/>
              <a:t>compared to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and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B282CBA4-622C-29CB-3CEE-8AEDEEA7FEED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50616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EAD81F3-1F49-5A40-348C-D975AB203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6F9589D-4A43-F000-B71C-CE6282C69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2B8A3E-E3BD-1F91-4436-7C4CF8F1E349}"/>
              </a:ext>
            </a:extLst>
          </p:cNvPr>
          <p:cNvSpPr txBox="1"/>
          <p:nvPr/>
        </p:nvSpPr>
        <p:spPr>
          <a:xfrm>
            <a:off x="1349351" y="5786003"/>
            <a:ext cx="94937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This is because there are many more possibilities for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 height</a:t>
            </a:r>
          </a:p>
          <a:p>
            <a:pPr algn="ctr"/>
            <a:r>
              <a:rPr lang="en-US" sz="2500" dirty="0"/>
              <a:t>than for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and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D2D3F57-9A3F-F6E6-D685-053B6690193D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05608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844EE946-A99C-D94A-1B6C-241CB847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5F2187-F4E3-0FB7-1D17-BE454BB11DE0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6640F-F647-4A2C-C1CE-2A7AEEF73EF1}"/>
              </a:ext>
            </a:extLst>
          </p:cNvPr>
          <p:cNvSpPr txBox="1"/>
          <p:nvPr/>
        </p:nvSpPr>
        <p:spPr>
          <a:xfrm>
            <a:off x="977803" y="5883187"/>
            <a:ext cx="102363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Chances are that you have seen a </a:t>
            </a:r>
            <a:r>
              <a:rPr lang="en-US" sz="2500" b="1" dirty="0"/>
              <a:t>normal</a:t>
            </a:r>
            <a:r>
              <a:rPr lang="en-US" sz="2500" dirty="0"/>
              <a:t> or </a:t>
            </a:r>
            <a:r>
              <a:rPr lang="en-US" sz="2500" b="1" dirty="0"/>
              <a:t>gaussian</a:t>
            </a:r>
            <a:r>
              <a:rPr lang="en-US" sz="2500" dirty="0"/>
              <a:t> distribution before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2371220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904B9C5-FA20-C882-28F3-135E9224D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C9090DA-E562-EDF9-D3C7-BAFCB8C31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EB6550-E432-C73B-0134-B5A2CB16CDE2}"/>
              </a:ext>
            </a:extLst>
          </p:cNvPr>
          <p:cNvSpPr txBox="1"/>
          <p:nvPr/>
        </p:nvSpPr>
        <p:spPr>
          <a:xfrm>
            <a:off x="1988003" y="5786003"/>
            <a:ext cx="82164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width of the curve is defined by the standard deviation </a:t>
            </a:r>
            <a:endParaRPr lang="en-US" sz="2500" b="1" dirty="0">
              <a:solidFill>
                <a:srgbClr val="00B050"/>
              </a:solidFill>
            </a:endParaRP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5FDAE7BE-CF6F-6CFA-E814-7EFAE7E93719}"/>
              </a:ext>
            </a:extLst>
          </p:cNvPr>
          <p:cNvSpPr/>
          <p:nvPr/>
        </p:nvSpPr>
        <p:spPr>
          <a:xfrm>
            <a:off x="4628756" y="2991192"/>
            <a:ext cx="720000" cy="360000"/>
          </a:xfrm>
          <a:prstGeom prst="left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23530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A7C22EB-6CA3-A17A-4531-C9B2C0D58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368F721-4117-A421-C47A-99C33E13A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74CEFF-D5F0-8C15-9DBE-CF54FE6C40EE}"/>
              </a:ext>
            </a:extLst>
          </p:cNvPr>
          <p:cNvSpPr txBox="1"/>
          <p:nvPr/>
        </p:nvSpPr>
        <p:spPr>
          <a:xfrm>
            <a:off x="1987988" y="5786003"/>
            <a:ext cx="82164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width of the curve is defined by the standard deviation </a:t>
            </a:r>
            <a:endParaRPr lang="en-US" sz="2500" b="1" dirty="0">
              <a:solidFill>
                <a:srgbClr val="00B050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0837D5E8-4BCA-96D0-F9C4-39F4BA0A68FB}"/>
              </a:ext>
            </a:extLst>
          </p:cNvPr>
          <p:cNvSpPr/>
          <p:nvPr/>
        </p:nvSpPr>
        <p:spPr>
          <a:xfrm>
            <a:off x="4628756" y="2991192"/>
            <a:ext cx="720000" cy="360000"/>
          </a:xfrm>
          <a:prstGeom prst="left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04140736-9024-D882-0210-B4320D6ECFA5}"/>
              </a:ext>
            </a:extLst>
          </p:cNvPr>
          <p:cNvSpPr/>
          <p:nvPr/>
        </p:nvSpPr>
        <p:spPr>
          <a:xfrm>
            <a:off x="5348756" y="3249000"/>
            <a:ext cx="862857" cy="3600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0181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6F36EE4-4B27-8926-E40C-3736D7AA2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474221F-242C-F0DC-BD59-F255632A5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4AF458-93B4-0721-1F50-EB5B048655B4}"/>
              </a:ext>
            </a:extLst>
          </p:cNvPr>
          <p:cNvSpPr txBox="1"/>
          <p:nvPr/>
        </p:nvSpPr>
        <p:spPr>
          <a:xfrm>
            <a:off x="1987988" y="5786003"/>
            <a:ext cx="82164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width of the curve is defined by the standard deviation </a:t>
            </a:r>
            <a:endParaRPr lang="en-US" sz="2500" b="1" dirty="0">
              <a:solidFill>
                <a:srgbClr val="00B050"/>
              </a:solidFill>
            </a:endParaRP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1A02F7DF-9789-058A-D708-98D4B9ECEC87}"/>
              </a:ext>
            </a:extLst>
          </p:cNvPr>
          <p:cNvSpPr/>
          <p:nvPr/>
        </p:nvSpPr>
        <p:spPr>
          <a:xfrm>
            <a:off x="6716110" y="3331727"/>
            <a:ext cx="901787" cy="360000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20400CCF-0D7F-1879-2BCF-E19124DFB228}"/>
              </a:ext>
            </a:extLst>
          </p:cNvPr>
          <p:cNvSpPr/>
          <p:nvPr/>
        </p:nvSpPr>
        <p:spPr>
          <a:xfrm>
            <a:off x="4628756" y="2991192"/>
            <a:ext cx="720000" cy="360000"/>
          </a:xfrm>
          <a:prstGeom prst="left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2282F934-4FBB-FFB3-2B81-BF123083AEAB}"/>
              </a:ext>
            </a:extLst>
          </p:cNvPr>
          <p:cNvSpPr/>
          <p:nvPr/>
        </p:nvSpPr>
        <p:spPr>
          <a:xfrm>
            <a:off x="5348756" y="3249000"/>
            <a:ext cx="862857" cy="3600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04673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CAF8C6D-68AE-CA9D-8376-0530E584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E3820-0182-E3A7-F4E9-2FEE6E5F237D}"/>
              </a:ext>
            </a:extLst>
          </p:cNvPr>
          <p:cNvSpPr txBox="1"/>
          <p:nvPr/>
        </p:nvSpPr>
        <p:spPr>
          <a:xfrm>
            <a:off x="3221972" y="5786003"/>
            <a:ext cx="57485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standard deviation for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 is 5.6</a:t>
            </a:r>
            <a:endParaRPr lang="en-US" sz="2500" b="1" dirty="0">
              <a:solidFill>
                <a:srgbClr val="00B050"/>
              </a:solidFill>
            </a:endParaRPr>
          </a:p>
        </p:txBody>
      </p:sp>
      <p:pic>
        <p:nvPicPr>
          <p:cNvPr id="4" name="Picture 3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7183663C-B608-84A1-2582-126EEB184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26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A959BE2-6178-70FE-61DA-3C79032AB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DE74E5-0531-8C29-76FB-635F688DE5F0}"/>
              </a:ext>
            </a:extLst>
          </p:cNvPr>
          <p:cNvSpPr txBox="1"/>
          <p:nvPr/>
        </p:nvSpPr>
        <p:spPr>
          <a:xfrm>
            <a:off x="3470501" y="5786003"/>
            <a:ext cx="52515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standard deviation for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is 6.8</a:t>
            </a:r>
            <a:endParaRPr lang="en-US" sz="2500" b="1" dirty="0">
              <a:solidFill>
                <a:srgbClr val="00B050"/>
              </a:solidFill>
            </a:endParaRP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8D78D5DD-9667-6C6E-B730-6C45A5D05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44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028EBCC-73EF-6A7B-FDF1-9A69C408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6F118-5C3B-FF77-9BCA-AA5FB176808A}"/>
              </a:ext>
            </a:extLst>
          </p:cNvPr>
          <p:cNvSpPr txBox="1"/>
          <p:nvPr/>
        </p:nvSpPr>
        <p:spPr>
          <a:xfrm>
            <a:off x="2887267" y="5786003"/>
            <a:ext cx="64179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standard deviation for </a:t>
            </a:r>
            <a:r>
              <a:rPr lang="en-US" sz="2500" b="1" dirty="0">
                <a:solidFill>
                  <a:srgbClr val="00B050"/>
                </a:solidFill>
              </a:rPr>
              <a:t>NBA Players </a:t>
            </a:r>
            <a:r>
              <a:rPr lang="en-US" sz="2500" dirty="0"/>
              <a:t>is 7.9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DA655A8F-524C-141E-1E1F-19EC423B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27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4DB7A72-DF6A-9A1B-3984-AAA62B217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8AB46B-5236-CC76-5D4D-56E99F1271B6}"/>
              </a:ext>
            </a:extLst>
          </p:cNvPr>
          <p:cNvSpPr txBox="1"/>
          <p:nvPr/>
        </p:nvSpPr>
        <p:spPr>
          <a:xfrm>
            <a:off x="798733" y="5786003"/>
            <a:ext cx="105950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Knowing the standard deviation is helpful because normal curves are drawn such that </a:t>
            </a:r>
          </a:p>
          <a:p>
            <a:pPr algn="ctr"/>
            <a:r>
              <a:rPr lang="en-US" sz="2200" dirty="0"/>
              <a:t>95% of the measurements fall between + or – 2 standard deviations around the mean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3F248FB1-DD6A-F87E-2052-5EEF77501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26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D507B90-BE4E-0196-613C-649F2E4A6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E4CEEF-6B7D-6644-9E94-B0D2DF017983}"/>
              </a:ext>
            </a:extLst>
          </p:cNvPr>
          <p:cNvSpPr txBox="1"/>
          <p:nvPr/>
        </p:nvSpPr>
        <p:spPr>
          <a:xfrm>
            <a:off x="2644160" y="5786003"/>
            <a:ext cx="6904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95% of the </a:t>
            </a:r>
            <a:r>
              <a:rPr lang="en-US" sz="2200" b="1" dirty="0">
                <a:solidFill>
                  <a:srgbClr val="0070C0"/>
                </a:solidFill>
              </a:rPr>
              <a:t>Women</a:t>
            </a:r>
            <a:r>
              <a:rPr lang="en-US" sz="2200" dirty="0"/>
              <a:t> measurements fall </a:t>
            </a:r>
          </a:p>
          <a:p>
            <a:pPr algn="ctr"/>
            <a:r>
              <a:rPr lang="en-US" sz="2200" dirty="0"/>
              <a:t>between 161.8 plus or minus 11.2 centimeters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5CDBF0FB-8F05-BB0B-E74A-B39360F8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28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991049E-00CE-C116-6691-6B4EC1750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3A04E-38EE-B44A-78F6-B9F4780F98F2}"/>
              </a:ext>
            </a:extLst>
          </p:cNvPr>
          <p:cNvSpPr txBox="1"/>
          <p:nvPr/>
        </p:nvSpPr>
        <p:spPr>
          <a:xfrm>
            <a:off x="2862875" y="5786003"/>
            <a:ext cx="64668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95% of the </a:t>
            </a:r>
            <a:r>
              <a:rPr lang="en-US" sz="2200" b="1" dirty="0">
                <a:solidFill>
                  <a:srgbClr val="FFC000"/>
                </a:solidFill>
              </a:rPr>
              <a:t>Men</a:t>
            </a:r>
            <a:r>
              <a:rPr lang="en-US" sz="2200" dirty="0"/>
              <a:t> measurements fall </a:t>
            </a:r>
          </a:p>
          <a:p>
            <a:pPr algn="ctr"/>
            <a:r>
              <a:rPr lang="en-US" sz="2200" dirty="0"/>
              <a:t>between 175.6 plus or minus 13.2 centimeters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5FDB5EB8-EFB0-2694-82F9-5F8742F20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39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9E1DDE4-DA2A-FBBE-0FE0-0D47037C1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1B1DE-7917-0D09-1A89-79CE55B5D26A}"/>
              </a:ext>
            </a:extLst>
          </p:cNvPr>
          <p:cNvSpPr txBox="1"/>
          <p:nvPr/>
        </p:nvSpPr>
        <p:spPr>
          <a:xfrm>
            <a:off x="2359886" y="5786003"/>
            <a:ext cx="74728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95% of the </a:t>
            </a:r>
            <a:r>
              <a:rPr lang="en-US" sz="2200" b="1" dirty="0">
                <a:solidFill>
                  <a:srgbClr val="00B050"/>
                </a:solidFill>
              </a:rPr>
              <a:t>NBA Players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measurements fall </a:t>
            </a:r>
          </a:p>
          <a:p>
            <a:pPr algn="ctr"/>
            <a:r>
              <a:rPr lang="en-US" sz="2200" dirty="0"/>
              <a:t>between 200.3 plus or minus 15.8 centimeters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2A28E075-46E5-C260-65BD-ADAD5AED4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67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F39B4E5-F71D-6EE3-9256-021C6318F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9C83D99A-5EBB-98A4-D09E-B49FD31BA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C7155F-675A-8DA4-E036-665101EB9F9C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01F0A8-0B37-D8B8-39ED-FAFD5A6FB8B1}"/>
              </a:ext>
            </a:extLst>
          </p:cNvPr>
          <p:cNvSpPr txBox="1"/>
          <p:nvPr/>
        </p:nvSpPr>
        <p:spPr>
          <a:xfrm>
            <a:off x="1017044" y="5804538"/>
            <a:ext cx="101579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It is also called a </a:t>
            </a:r>
            <a:r>
              <a:rPr lang="en-US" sz="2500" b="1" dirty="0">
                <a:solidFill>
                  <a:srgbClr val="002060"/>
                </a:solidFill>
              </a:rPr>
              <a:t>“bell shaped curve” </a:t>
            </a:r>
            <a:r>
              <a:rPr lang="en-US" sz="2500" dirty="0"/>
              <a:t>because it is a symmetrical curve </a:t>
            </a:r>
          </a:p>
          <a:p>
            <a:pPr algn="ctr"/>
            <a:r>
              <a:rPr lang="en-US" sz="2500" dirty="0"/>
              <a:t>that looks like a bell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853639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EF0E46-3C44-421B-B8F6-415CB187E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60A7-F3CC-0E6A-F34A-722643A3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Gaussian Distribution</a:t>
            </a:r>
            <a:endParaRPr lang="en-P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3B34A4-28BE-2342-A47B-5034625E1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A random variable </a:t>
                </a:r>
                <a14:m>
                  <m:oMath xmlns:m="http://schemas.openxmlformats.org/officeDocument/2006/math">
                    <m:r>
                      <a:rPr lang="en-PH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𝓍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normally distributed with mean </a:t>
                </a:r>
                <a14:m>
                  <m:oMath xmlns:m="http://schemas.openxmlformats.org/officeDocument/2006/math">
                    <m:r>
                      <a:rPr lang="ar-A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ar-AE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can be defined using this general notation</a:t>
                </a:r>
                <a:endParaRPr lang="en-PH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3B34A4-28BE-2342-A47B-5034625E1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E859B0-780B-4D11-712E-E580A0123728}"/>
                  </a:ext>
                </a:extLst>
              </p:cNvPr>
              <p:cNvSpPr txBox="1"/>
              <p:nvPr/>
            </p:nvSpPr>
            <p:spPr>
              <a:xfrm>
                <a:off x="3611880" y="5458689"/>
                <a:ext cx="6115050" cy="1255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500" dirty="0">
                    <a:solidFill>
                      <a:schemeClr val="bg1"/>
                    </a:solidFill>
                  </a:rPr>
                  <a:t>Where:</a:t>
                </a:r>
              </a:p>
              <a:p>
                <a:pPr>
                  <a:buNone/>
                </a:pPr>
                <a:r>
                  <a:rPr lang="en-US" sz="2500" b="1" dirty="0">
                    <a:solidFill>
                      <a:schemeClr val="bg1"/>
                    </a:solidFill>
                  </a:rPr>
                  <a:t>𝜇</a:t>
                </a:r>
                <a:r>
                  <a:rPr lang="en-US" sz="2500" dirty="0">
                    <a:solidFill>
                      <a:schemeClr val="bg1"/>
                    </a:solidFill>
                  </a:rPr>
                  <a:t> = mean (center of the distribution)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500" b="1" dirty="0">
                            <a:solidFill>
                              <a:schemeClr val="bg1"/>
                            </a:solidFill>
                          </a:rPr>
                          <m:t>𝜎</m:t>
                        </m:r>
                      </m:e>
                      <m:sup>
                        <m:r>
                          <a:rPr lang="en-US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500" dirty="0">
                    <a:solidFill>
                      <a:schemeClr val="bg1"/>
                    </a:solidFill>
                  </a:rPr>
                  <a:t>= variance (spread)</a:t>
                </a:r>
                <a:endParaRPr lang="ar-AE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E859B0-780B-4D11-712E-E580A0123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880" y="5458689"/>
                <a:ext cx="6115050" cy="1255152"/>
              </a:xfrm>
              <a:prstGeom prst="rect">
                <a:avLst/>
              </a:prstGeom>
              <a:blipFill>
                <a:blip r:embed="rId3"/>
                <a:stretch>
                  <a:fillRect l="-1656" t="-4000" b="-1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D82D12-9CB6-5C61-294D-DCED251B24C7}"/>
                  </a:ext>
                </a:extLst>
              </p:cNvPr>
              <p:cNvSpPr txBox="1"/>
              <p:nvPr/>
            </p:nvSpPr>
            <p:spPr>
              <a:xfrm>
                <a:off x="3776662" y="3986395"/>
                <a:ext cx="4638675" cy="8617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5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r>
                        <a:rPr lang="en-PH" sz="5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5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ar-AE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ar-AE" sz="5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D82D12-9CB6-5C61-294D-DCED251B2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662" y="3986395"/>
                <a:ext cx="4638675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B452DC6-9863-85DD-5535-1F247DFE7EC8}"/>
              </a:ext>
            </a:extLst>
          </p:cNvPr>
          <p:cNvSpPr txBox="1"/>
          <p:nvPr/>
        </p:nvSpPr>
        <p:spPr>
          <a:xfrm>
            <a:off x="823912" y="4191647"/>
            <a:ext cx="278796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PH" sz="2500" dirty="0">
                <a:solidFill>
                  <a:schemeClr val="bg1"/>
                </a:solidFill>
              </a:rPr>
              <a:t>For a 1D Gaussian:</a:t>
            </a:r>
          </a:p>
        </p:txBody>
      </p:sp>
    </p:spTree>
    <p:extLst>
      <p:ext uri="{BB962C8B-B14F-4D97-AF65-F5344CB8AC3E}">
        <p14:creationId xmlns:p14="http://schemas.microsoft.com/office/powerpoint/2010/main" val="263697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68C880B-0510-459E-9D4B-8247D2D13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AB0BE8E3-7706-486E-81ED-B745DAF5A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CA4E0D-4952-EA92-E396-8CB6264B725B}"/>
                  </a:ext>
                </a:extLst>
              </p:cNvPr>
              <p:cNvSpPr txBox="1"/>
              <p:nvPr/>
            </p:nvSpPr>
            <p:spPr>
              <a:xfrm>
                <a:off x="621982" y="5400000"/>
                <a:ext cx="3538538" cy="513282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25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PH" sz="25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161.8</m:t>
                          </m:r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ar-AE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5.6</m:t>
                              </m:r>
                            </m:e>
                            <m:sup>
                              <m:r>
                                <a:rPr lang="ar-AE" sz="25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CA4E0D-4952-EA92-E396-8CB6264B7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82" y="5400000"/>
                <a:ext cx="3538538" cy="513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6AC2E4-12C1-CA52-4C0E-8947DACD87F6}"/>
                  </a:ext>
                </a:extLst>
              </p:cNvPr>
              <p:cNvSpPr txBox="1"/>
              <p:nvPr/>
            </p:nvSpPr>
            <p:spPr>
              <a:xfrm>
                <a:off x="4521040" y="5400000"/>
                <a:ext cx="3149918" cy="513282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25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PH" sz="25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175.6</m:t>
                          </m:r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ar-AE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6.8</m:t>
                              </m:r>
                            </m:e>
                            <m:sup>
                              <m:r>
                                <a:rPr lang="ar-AE" sz="25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6AC2E4-12C1-CA52-4C0E-8947DACD8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040" y="5400000"/>
                <a:ext cx="3149918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E503FC-8881-243A-DADD-AF2342B9EC13}"/>
                  </a:ext>
                </a:extLst>
              </p:cNvPr>
              <p:cNvSpPr txBox="1"/>
              <p:nvPr/>
            </p:nvSpPr>
            <p:spPr>
              <a:xfrm>
                <a:off x="8031478" y="5400000"/>
                <a:ext cx="3058478" cy="51328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5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PH" sz="25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200.3</m:t>
                          </m:r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ar-AE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7.9</m:t>
                              </m:r>
                            </m:e>
                            <m:sup>
                              <m:r>
                                <a:rPr lang="ar-AE" sz="25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E503FC-8881-243A-DADD-AF2342B9E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478" y="5400000"/>
                <a:ext cx="3058478" cy="5132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769C029-4432-69E4-5641-109F3BF0D6E0}"/>
              </a:ext>
            </a:extLst>
          </p:cNvPr>
          <p:cNvSpPr txBox="1"/>
          <p:nvPr/>
        </p:nvSpPr>
        <p:spPr>
          <a:xfrm>
            <a:off x="3350728" y="6187711"/>
            <a:ext cx="54905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is the general form for each distribution</a:t>
            </a:r>
          </a:p>
        </p:txBody>
      </p:sp>
    </p:spTree>
    <p:extLst>
      <p:ext uri="{BB962C8B-B14F-4D97-AF65-F5344CB8AC3E}">
        <p14:creationId xmlns:p14="http://schemas.microsoft.com/office/powerpoint/2010/main" val="3877708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73E3D0-5C01-26A4-7D84-D642401E67B1}"/>
              </a:ext>
            </a:extLst>
          </p:cNvPr>
          <p:cNvSpPr txBox="1"/>
          <p:nvPr/>
        </p:nvSpPr>
        <p:spPr>
          <a:xfrm>
            <a:off x="1045249" y="5786003"/>
            <a:ext cx="10102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If we </a:t>
            </a:r>
            <a:r>
              <a:rPr lang="en-US" sz="2200" b="1" dirty="0"/>
              <a:t>add another feature like weight</a:t>
            </a:r>
            <a:r>
              <a:rPr lang="en-US" sz="2200" dirty="0"/>
              <a:t>, 2D gaussian distributions will look like this </a:t>
            </a:r>
          </a:p>
        </p:txBody>
      </p:sp>
      <p:pic>
        <p:nvPicPr>
          <p:cNvPr id="3" name="Picture 2" descr="A chart with different colored dots&#10;&#10;AI-generated content may be incorrect.">
            <a:extLst>
              <a:ext uri="{FF2B5EF4-FFF2-40B4-BE49-F238E27FC236}">
                <a16:creationId xmlns:a16="http://schemas.microsoft.com/office/drawing/2014/main" id="{9DDD7C60-5B9A-648F-6240-130A9662B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70" y="0"/>
            <a:ext cx="686106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747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A6DAAF3-EE04-9077-4F20-E12C5D0E6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D275E-87BF-3493-87B2-F7E6E89065CF}"/>
              </a:ext>
            </a:extLst>
          </p:cNvPr>
          <p:cNvSpPr txBox="1"/>
          <p:nvPr/>
        </p:nvSpPr>
        <p:spPr>
          <a:xfrm>
            <a:off x="728322" y="5786003"/>
            <a:ext cx="107360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Because this is now in two dimensions, </a:t>
            </a:r>
            <a:r>
              <a:rPr lang="en-US" sz="2200" b="1" dirty="0"/>
              <a:t>we cannot draw a bell shaped curve anymore</a:t>
            </a:r>
          </a:p>
        </p:txBody>
      </p:sp>
      <p:pic>
        <p:nvPicPr>
          <p:cNvPr id="3" name="Picture 2" descr="A chart with different colored dots&#10;&#10;AI-generated content may be incorrect.">
            <a:extLst>
              <a:ext uri="{FF2B5EF4-FFF2-40B4-BE49-F238E27FC236}">
                <a16:creationId xmlns:a16="http://schemas.microsoft.com/office/drawing/2014/main" id="{ACB5831A-D8B0-80FF-C6B3-658AAA20A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70" y="0"/>
            <a:ext cx="686106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62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4DFF4E1-60A8-EC3F-3AFA-823BB606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536222-369C-23DC-2EAE-297CCE5F7AB5}"/>
              </a:ext>
            </a:extLst>
          </p:cNvPr>
          <p:cNvSpPr txBox="1"/>
          <p:nvPr/>
        </p:nvSpPr>
        <p:spPr>
          <a:xfrm>
            <a:off x="700657" y="5786003"/>
            <a:ext cx="107913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To visualize where the averages or means are, </a:t>
            </a:r>
            <a:r>
              <a:rPr lang="en-US" sz="2200" b="1" dirty="0"/>
              <a:t>we draw circles around our distribution </a:t>
            </a:r>
          </a:p>
        </p:txBody>
      </p:sp>
      <p:pic>
        <p:nvPicPr>
          <p:cNvPr id="7" name="Picture 6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C9025CF7-28EE-E9F3-D601-B7DA06C6D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15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1E139D3-F061-6CB8-423D-9074987A2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9690AA-74BA-0E98-31F3-51759920A4CD}"/>
              </a:ext>
            </a:extLst>
          </p:cNvPr>
          <p:cNvSpPr txBox="1"/>
          <p:nvPr/>
        </p:nvSpPr>
        <p:spPr>
          <a:xfrm>
            <a:off x="1806907" y="5786003"/>
            <a:ext cx="8578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Multivariate gaussian distributions are visualized using </a:t>
            </a:r>
            <a:r>
              <a:rPr lang="en-US" sz="2200" b="1" dirty="0"/>
              <a:t>contour plots</a:t>
            </a:r>
          </a:p>
        </p:txBody>
      </p:sp>
      <p:pic>
        <p:nvPicPr>
          <p:cNvPr id="7" name="Picture 6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61864B0C-0437-B72A-59A2-CAA55556E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95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94881E4-2E18-C642-F692-AE7D9DA7B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3F87D7-9F66-2555-12DD-9BFD0FE92BFF}"/>
              </a:ext>
            </a:extLst>
          </p:cNvPr>
          <p:cNvSpPr txBox="1"/>
          <p:nvPr/>
        </p:nvSpPr>
        <p:spPr>
          <a:xfrm>
            <a:off x="1050368" y="5786003"/>
            <a:ext cx="100919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Contour plots lets us see the </a:t>
            </a:r>
            <a:r>
              <a:rPr lang="en-US" sz="2200" b="1" dirty="0"/>
              <a:t>high probability density </a:t>
            </a:r>
            <a:r>
              <a:rPr lang="en-US" sz="2200" dirty="0"/>
              <a:t>and </a:t>
            </a:r>
            <a:r>
              <a:rPr lang="en-US" sz="2200" b="1" dirty="0"/>
              <a:t>lower density regions </a:t>
            </a:r>
          </a:p>
        </p:txBody>
      </p:sp>
      <p:pic>
        <p:nvPicPr>
          <p:cNvPr id="5" name="Picture 4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A71A9C0F-EADE-9E14-2F79-D42DE32F1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94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D64ED76-BEB7-30A9-3F70-19168ED13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6C6450-7ED5-A72D-FB1D-D4D8247F7012}"/>
              </a:ext>
            </a:extLst>
          </p:cNvPr>
          <p:cNvSpPr txBox="1"/>
          <p:nvPr/>
        </p:nvSpPr>
        <p:spPr>
          <a:xfrm>
            <a:off x="1050368" y="5786003"/>
            <a:ext cx="100919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Contour plots lets us see the </a:t>
            </a:r>
            <a:r>
              <a:rPr lang="en-US" sz="2200" b="1" dirty="0"/>
              <a:t>high probability density </a:t>
            </a:r>
            <a:r>
              <a:rPr lang="en-US" sz="2200" dirty="0"/>
              <a:t>and </a:t>
            </a:r>
            <a:r>
              <a:rPr lang="en-US" sz="2200" b="1" dirty="0"/>
              <a:t>lower density regions </a:t>
            </a:r>
          </a:p>
        </p:txBody>
      </p:sp>
      <p:pic>
        <p:nvPicPr>
          <p:cNvPr id="5" name="Picture 4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829D5294-7A77-449B-690C-194DFF1A3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06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925AE83-16E5-7D9E-D7F3-31CFF372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F5093B-7FE7-8623-87AA-92A252CCA308}"/>
              </a:ext>
            </a:extLst>
          </p:cNvPr>
          <p:cNvSpPr txBox="1"/>
          <p:nvPr/>
        </p:nvSpPr>
        <p:spPr>
          <a:xfrm>
            <a:off x="1841435" y="5786003"/>
            <a:ext cx="85098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Inner ellipses </a:t>
            </a:r>
            <a:r>
              <a:rPr lang="en-US" sz="2200" dirty="0"/>
              <a:t>show the region with the </a:t>
            </a:r>
            <a:r>
              <a:rPr lang="en-US" sz="2200" b="1" dirty="0">
                <a:solidFill>
                  <a:srgbClr val="00B050"/>
                </a:solidFill>
              </a:rPr>
              <a:t>highest probability density</a:t>
            </a:r>
            <a:endParaRPr lang="en-US" sz="2200" b="1" dirty="0">
              <a:solidFill>
                <a:srgbClr val="FF0000"/>
              </a:solidFill>
            </a:endParaRPr>
          </a:p>
        </p:txBody>
      </p:sp>
      <p:pic>
        <p:nvPicPr>
          <p:cNvPr id="6" name="Picture 5" descr="A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F598E8AD-6FEE-FAB1-94C6-202BA174F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70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D12EA84-D934-D6B8-EFE2-44D8DDEA0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4F4632-0FBE-3F34-3797-A8D3FB66FCC4}"/>
              </a:ext>
            </a:extLst>
          </p:cNvPr>
          <p:cNvSpPr txBox="1"/>
          <p:nvPr/>
        </p:nvSpPr>
        <p:spPr>
          <a:xfrm>
            <a:off x="1812582" y="5786003"/>
            <a:ext cx="85675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Inner ellipses </a:t>
            </a:r>
            <a:r>
              <a:rPr lang="en-US" sz="2200" dirty="0"/>
              <a:t>show the region with the </a:t>
            </a:r>
            <a:r>
              <a:rPr lang="en-US" sz="2200" b="1" dirty="0">
                <a:solidFill>
                  <a:srgbClr val="00B050"/>
                </a:solidFill>
              </a:rPr>
              <a:t>highest probability density. </a:t>
            </a:r>
            <a:r>
              <a:rPr lang="en-US" sz="2200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Picture 6" descr="A graph with colored circles and numbers&#10;&#10;AI-generated content may be incorrect.">
            <a:extLst>
              <a:ext uri="{FF2B5EF4-FFF2-40B4-BE49-F238E27FC236}">
                <a16:creationId xmlns:a16="http://schemas.microsoft.com/office/drawing/2014/main" id="{EAEE1983-1185-ED70-3584-329F48DE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6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C8D964B-49DE-77F7-63E5-2856A6B6F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37F04C55-BC74-26D6-1EBD-C6E73B83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1C5238-F9AA-3446-BCC4-E81608117C86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145A5-2FE0-9FAC-F738-208091CF88F8}"/>
              </a:ext>
            </a:extLst>
          </p:cNvPr>
          <p:cNvSpPr txBox="1"/>
          <p:nvPr/>
        </p:nvSpPr>
        <p:spPr>
          <a:xfrm>
            <a:off x="1410211" y="5804538"/>
            <a:ext cx="93716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In this example, the </a:t>
            </a:r>
            <a:r>
              <a:rPr lang="en-US" sz="2500" b="1" dirty="0">
                <a:solidFill>
                  <a:srgbClr val="0070C0"/>
                </a:solidFill>
              </a:rPr>
              <a:t>curve</a:t>
            </a:r>
            <a:r>
              <a:rPr lang="en-US" sz="2500" dirty="0"/>
              <a:t> represents human height measurements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2251409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713D218-E8EE-E8B2-62A5-17E81C9F9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D29003-33E4-8817-AAAF-7526C491D4D1}"/>
              </a:ext>
            </a:extLst>
          </p:cNvPr>
          <p:cNvSpPr txBox="1"/>
          <p:nvPr/>
        </p:nvSpPr>
        <p:spPr>
          <a:xfrm>
            <a:off x="2244425" y="5786003"/>
            <a:ext cx="77039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the data points </a:t>
            </a:r>
            <a:r>
              <a:rPr lang="en-US" sz="2200" b="1" dirty="0"/>
              <a:t>inside or close to this region </a:t>
            </a:r>
          </a:p>
          <a:p>
            <a:pPr algn="ctr"/>
            <a:r>
              <a:rPr lang="en-US" sz="2200" dirty="0"/>
              <a:t>have </a:t>
            </a:r>
            <a:r>
              <a:rPr lang="en-US" sz="2200" b="1" dirty="0"/>
              <a:t>Heights and Weights that are close to the mean  </a:t>
            </a:r>
            <a:endParaRPr lang="en-US" sz="2200" b="1" dirty="0">
              <a:solidFill>
                <a:srgbClr val="FF0000"/>
              </a:solidFill>
            </a:endParaRPr>
          </a:p>
        </p:txBody>
      </p:sp>
      <p:pic>
        <p:nvPicPr>
          <p:cNvPr id="7" name="Picture 6" descr="A graph with colored circles and numbers&#10;&#10;AI-generated content may be incorrect.">
            <a:extLst>
              <a:ext uri="{FF2B5EF4-FFF2-40B4-BE49-F238E27FC236}">
                <a16:creationId xmlns:a16="http://schemas.microsoft.com/office/drawing/2014/main" id="{68E4E22B-151C-CDB0-1CE1-4F6976AB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685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0ADF0C0-5CFE-7BF3-B32D-2FCD4D14B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E59E7-7CF6-E6F1-C4F6-CEED5FB16848}"/>
              </a:ext>
            </a:extLst>
          </p:cNvPr>
          <p:cNvSpPr txBox="1"/>
          <p:nvPr/>
        </p:nvSpPr>
        <p:spPr>
          <a:xfrm>
            <a:off x="1959929" y="5786003"/>
            <a:ext cx="82728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Outer ellipses </a:t>
            </a:r>
            <a:r>
              <a:rPr lang="en-US" sz="2200" dirty="0"/>
              <a:t>show the region with the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b="1" dirty="0">
                <a:solidFill>
                  <a:srgbClr val="FF0000"/>
                </a:solidFill>
              </a:rPr>
              <a:t>lower probability density </a:t>
            </a:r>
          </a:p>
        </p:txBody>
      </p:sp>
      <p:pic>
        <p:nvPicPr>
          <p:cNvPr id="8" name="Picture 7" descr="A graph of different colored circles&#10;&#10;AI-generated content may be incorrect.">
            <a:extLst>
              <a:ext uri="{FF2B5EF4-FFF2-40B4-BE49-F238E27FC236}">
                <a16:creationId xmlns:a16="http://schemas.microsoft.com/office/drawing/2014/main" id="{3CE0C55E-B590-7CBA-053B-635E02F87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16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0C29166-FB7D-B94D-3863-9099326E4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circles&#10;&#10;AI-generated content may be incorrect.">
            <a:extLst>
              <a:ext uri="{FF2B5EF4-FFF2-40B4-BE49-F238E27FC236}">
                <a16:creationId xmlns:a16="http://schemas.microsoft.com/office/drawing/2014/main" id="{1AD91353-14F3-BA5F-4EFE-68D16E283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DE9219-6E0A-B3B5-58A4-59F6F45AAAD1}"/>
              </a:ext>
            </a:extLst>
          </p:cNvPr>
          <p:cNvSpPr txBox="1"/>
          <p:nvPr/>
        </p:nvSpPr>
        <p:spPr>
          <a:xfrm>
            <a:off x="2244425" y="5786003"/>
            <a:ext cx="77039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the data points </a:t>
            </a:r>
            <a:r>
              <a:rPr lang="en-US" sz="2200" b="1" dirty="0"/>
              <a:t>inside or close to this region </a:t>
            </a:r>
          </a:p>
          <a:p>
            <a:pPr algn="ctr"/>
            <a:r>
              <a:rPr lang="en-US" sz="2200" dirty="0"/>
              <a:t>have </a:t>
            </a:r>
            <a:r>
              <a:rPr lang="en-US" sz="2200" b="1" dirty="0"/>
              <a:t>Heights and Weights that are far from the mean  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4109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306B2D3-B546-8B9B-0DD1-886409A16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D05E4-AB50-1BC3-CE32-95DA8F1A47D9}"/>
              </a:ext>
            </a:extLst>
          </p:cNvPr>
          <p:cNvSpPr txBox="1"/>
          <p:nvPr/>
        </p:nvSpPr>
        <p:spPr>
          <a:xfrm>
            <a:off x="2461206" y="5786003"/>
            <a:ext cx="72703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It is easier to view </a:t>
            </a:r>
            <a:r>
              <a:rPr lang="en-US" sz="2200" b="1" dirty="0"/>
              <a:t>Contour Plots</a:t>
            </a:r>
            <a:r>
              <a:rPr lang="en-US" sz="2200" dirty="0"/>
              <a:t> that are filled with colors </a:t>
            </a:r>
          </a:p>
          <a:p>
            <a:pPr algn="ctr"/>
            <a:r>
              <a:rPr lang="en-US" sz="2200" dirty="0"/>
              <a:t>inside each ellipse to view the density. </a:t>
            </a:r>
            <a:endParaRPr lang="en-US" sz="2200" b="1" dirty="0">
              <a:solidFill>
                <a:srgbClr val="FF0000"/>
              </a:solidFill>
            </a:endParaRPr>
          </a:p>
        </p:txBody>
      </p:sp>
      <p:pic>
        <p:nvPicPr>
          <p:cNvPr id="11" name="Picture 10" descr="A diagram of a diagram of a person and person&#10;&#10;AI-generated content may be incorrect.">
            <a:extLst>
              <a:ext uri="{FF2B5EF4-FFF2-40B4-BE49-F238E27FC236}">
                <a16:creationId xmlns:a16="http://schemas.microsoft.com/office/drawing/2014/main" id="{B5573DF4-3B42-40DF-2B5C-D8F696333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024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4DB5BB-A40B-59E5-75BD-97014AFE9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BBBF-A610-7379-78C5-88F69ABA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Gaussian Distribution</a:t>
            </a:r>
            <a:endParaRPr lang="en-P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7F4BDB-F883-83B2-AE52-4322C1C126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A random variable </a:t>
                </a:r>
                <a14:m>
                  <m:oMath xmlns:m="http://schemas.openxmlformats.org/officeDocument/2006/math">
                    <m:r>
                      <a:rPr lang="en-PH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𝓍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normally distributed with mean </a:t>
                </a:r>
                <a14:m>
                  <m:oMath xmlns:m="http://schemas.openxmlformats.org/officeDocument/2006/math">
                    <m:r>
                      <a:rPr lang="ar-A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covariance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can be defined using this general notation</a:t>
                </a:r>
                <a:endParaRPr lang="en-PH" b="1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PH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7F4BDB-F883-83B2-AE52-4322C1C126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6C077F-9F4F-555A-BA8F-95AAE8E31C1D}"/>
                  </a:ext>
                </a:extLst>
              </p:cNvPr>
              <p:cNvSpPr txBox="1"/>
              <p:nvPr/>
            </p:nvSpPr>
            <p:spPr>
              <a:xfrm>
                <a:off x="3611880" y="5115612"/>
                <a:ext cx="6115050" cy="1282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500" dirty="0">
                    <a:solidFill>
                      <a:schemeClr val="bg1"/>
                    </a:solidFill>
                  </a:rPr>
                  <a:t>Where:</a:t>
                </a:r>
              </a:p>
              <a:p>
                <a:pPr>
                  <a:buNone/>
                </a:pPr>
                <a:r>
                  <a:rPr lang="en-US" sz="2500" b="1" dirty="0">
                    <a:solidFill>
                      <a:schemeClr val="bg1"/>
                    </a:solidFill>
                  </a:rPr>
                  <a:t>𝜇</a:t>
                </a:r>
                <a:r>
                  <a:rPr lang="en-US" sz="2500" dirty="0">
                    <a:solidFill>
                      <a:schemeClr val="bg1"/>
                    </a:solidFill>
                  </a:rPr>
                  <a:t> = mean (center of the distribution)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= covariance (spread)</a:t>
                </a:r>
                <a:endParaRPr lang="ar-AE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6C077F-9F4F-555A-BA8F-95AAE8E31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880" y="5115612"/>
                <a:ext cx="6115050" cy="1282723"/>
              </a:xfrm>
              <a:prstGeom prst="rect">
                <a:avLst/>
              </a:prstGeom>
              <a:blipFill>
                <a:blip r:embed="rId3"/>
                <a:stretch>
                  <a:fillRect l="-1656" t="-3883" b="-9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BE525-2FC8-A5F9-60F2-367656A63DE6}"/>
                  </a:ext>
                </a:extLst>
              </p:cNvPr>
              <p:cNvSpPr txBox="1"/>
              <p:nvPr/>
            </p:nvSpPr>
            <p:spPr>
              <a:xfrm>
                <a:off x="3776662" y="3986395"/>
                <a:ext cx="4638675" cy="8617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5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r>
                        <a:rPr lang="en-PH" sz="5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5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BE525-2FC8-A5F9-60F2-367656A63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662" y="3986395"/>
                <a:ext cx="4638675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A6B33B5-6EA4-10DC-51DA-7C888F6E1925}"/>
              </a:ext>
            </a:extLst>
          </p:cNvPr>
          <p:cNvSpPr txBox="1"/>
          <p:nvPr/>
        </p:nvSpPr>
        <p:spPr>
          <a:xfrm>
            <a:off x="823912" y="4191647"/>
            <a:ext cx="278796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PH" sz="2500" dirty="0">
                <a:solidFill>
                  <a:schemeClr val="bg1"/>
                </a:solidFill>
              </a:rPr>
              <a:t>For a 2D Gaussian:</a:t>
            </a:r>
          </a:p>
        </p:txBody>
      </p:sp>
    </p:spTree>
    <p:extLst>
      <p:ext uri="{BB962C8B-B14F-4D97-AF65-F5344CB8AC3E}">
        <p14:creationId xmlns:p14="http://schemas.microsoft.com/office/powerpoint/2010/main" val="1569483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D78B617-A4EC-56BF-B8D6-3ED57ACD2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diagram of a person and person&#10;&#10;AI-generated content may be incorrect.">
            <a:extLst>
              <a:ext uri="{FF2B5EF4-FFF2-40B4-BE49-F238E27FC236}">
                <a16:creationId xmlns:a16="http://schemas.microsoft.com/office/drawing/2014/main" id="{5673B9A3-EC38-E37D-043A-9B7F44118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E20DAE-9771-AE98-ACDC-83A5F356FA58}"/>
                  </a:ext>
                </a:extLst>
              </p:cNvPr>
              <p:cNvSpPr txBox="1"/>
              <p:nvPr/>
            </p:nvSpPr>
            <p:spPr>
              <a:xfrm>
                <a:off x="599121" y="5400000"/>
                <a:ext cx="3686439" cy="681918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21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PH" sz="21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1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1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1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1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62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PH" sz="2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en-PH" sz="2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29</m:t>
                                    </m:r>
                                  </m:e>
                                  <m:e>
                                    <m:r>
                                      <a:rPr lang="en-PH" sz="2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PH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E20DAE-9771-AE98-ACDC-83A5F356F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1" y="5400000"/>
                <a:ext cx="3686439" cy="681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5F007E-2BA4-2CA5-6856-FD8AB1C8E203}"/>
                  </a:ext>
                </a:extLst>
              </p:cNvPr>
              <p:cNvSpPr txBox="1"/>
              <p:nvPr/>
            </p:nvSpPr>
            <p:spPr>
              <a:xfrm>
                <a:off x="4777460" y="5400000"/>
                <a:ext cx="3510438" cy="620876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21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PH" sz="21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100" b="0" i="1" dirty="0" smtClean="0">
                                        <a:latin typeface="Cambria Math" panose="02040503050406030204" pitchFamily="18" charset="0"/>
                                      </a:rPr>
                                      <m:t>75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100" b="0" i="1" dirty="0" smtClean="0">
                                        <a:latin typeface="Cambria Math" panose="02040503050406030204" pitchFamily="18" charset="0"/>
                                      </a:rPr>
                                      <m:t>78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1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e>
                                  <m:e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PH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5F007E-2BA4-2CA5-6856-FD8AB1C8E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460" y="5400000"/>
                <a:ext cx="3510438" cy="6208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025149-3DEE-7D2A-CCE4-E2CD30C79C54}"/>
                  </a:ext>
                </a:extLst>
              </p:cNvPr>
              <p:cNvSpPr txBox="1"/>
              <p:nvPr/>
            </p:nvSpPr>
            <p:spPr>
              <a:xfrm>
                <a:off x="8779798" y="5400000"/>
                <a:ext cx="3412201" cy="61427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2100" b="0" i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PH" sz="21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1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PH" sz="2100" b="0" i="1" dirty="0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100" b="0" i="1" dirty="0" smtClean="0">
                                        <a:latin typeface="Cambria Math" panose="02040503050406030204" pitchFamily="18" charset="0"/>
                                      </a:rPr>
                                      <m:t>102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67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67</m:t>
                                    </m:r>
                                  </m:e>
                                  <m:e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144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PH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025149-3DEE-7D2A-CCE4-E2CD30C79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798" y="5400000"/>
                <a:ext cx="3412201" cy="6142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5CE9E62-7D78-35C5-B424-1702A9519122}"/>
              </a:ext>
            </a:extLst>
          </p:cNvPr>
          <p:cNvSpPr txBox="1"/>
          <p:nvPr/>
        </p:nvSpPr>
        <p:spPr>
          <a:xfrm>
            <a:off x="3350728" y="6242795"/>
            <a:ext cx="54905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is the general form for each distribution</a:t>
            </a:r>
          </a:p>
        </p:txBody>
      </p:sp>
    </p:spTree>
    <p:extLst>
      <p:ext uri="{BB962C8B-B14F-4D97-AF65-F5344CB8AC3E}">
        <p14:creationId xmlns:p14="http://schemas.microsoft.com/office/powerpoint/2010/main" val="4563432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AA7FBE8-04F2-5AA6-DD01-9DF139EB7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6A90-F469-66E3-1CEB-4587549D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Distribution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C06F-B3BF-EB52-2936-459FEB687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Gaussian doesn’t just describe data, it can also </a:t>
            </a:r>
            <a:r>
              <a:rPr lang="en-US" b="1" dirty="0"/>
              <a:t>generate data </a:t>
            </a:r>
            <a:r>
              <a:rPr lang="en-US" dirty="0"/>
              <a:t>that </a:t>
            </a:r>
            <a:r>
              <a:rPr lang="en-US" b="1" dirty="0"/>
              <a:t>“looks like” </a:t>
            </a:r>
            <a:r>
              <a:rPr lang="en-US" dirty="0"/>
              <a:t>it came from that distribution.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</a:t>
            </a:r>
            <a:r>
              <a:rPr lang="en-US" b="1" dirty="0"/>
              <a:t>“generate data” </a:t>
            </a:r>
            <a:r>
              <a:rPr lang="en-US" dirty="0"/>
              <a:t>by sampling data from the distribution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9387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53C93-A742-54DD-AFF0-9AA412FE9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2BEEF4-32E7-29D9-F789-0D3B91A29FC4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Normal/Gaussian Distributions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Gaussian Mixture Models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Expectation Maximization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2D87A-144F-FC60-04D1-40B311920CDB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317451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1F1D68E-8E9F-26B4-D070-A1224ED4B6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3" t="19412" r="48667" b="3334"/>
          <a:stretch>
            <a:fillRect/>
          </a:stretch>
        </p:blipFill>
        <p:spPr>
          <a:xfrm>
            <a:off x="710453" y="1442197"/>
            <a:ext cx="5656729" cy="3973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0ADABD-6D50-66A6-E0BC-28FA07ED6B04}"/>
              </a:ext>
            </a:extLst>
          </p:cNvPr>
          <p:cNvSpPr txBox="1"/>
          <p:nvPr/>
        </p:nvSpPr>
        <p:spPr>
          <a:xfrm>
            <a:off x="2931919" y="676121"/>
            <a:ext cx="12137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err="1"/>
              <a:t>KMeans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991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086618A-131B-2EB6-C95C-15910B133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AD487CF-DB23-71A1-141F-79306952C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3" t="19412" r="3922" b="3334"/>
          <a:stretch>
            <a:fillRect/>
          </a:stretch>
        </p:blipFill>
        <p:spPr>
          <a:xfrm>
            <a:off x="710453" y="1442197"/>
            <a:ext cx="10771094" cy="3973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249EB3-71A4-3324-9EDA-25A8B7980DF0}"/>
              </a:ext>
            </a:extLst>
          </p:cNvPr>
          <p:cNvSpPr txBox="1"/>
          <p:nvPr/>
        </p:nvSpPr>
        <p:spPr>
          <a:xfrm>
            <a:off x="2931919" y="676121"/>
            <a:ext cx="12137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err="1"/>
              <a:t>KMeans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1A69E6-9F30-6FA8-8F9E-44DB9067596E}"/>
              </a:ext>
            </a:extLst>
          </p:cNvPr>
          <p:cNvSpPr txBox="1"/>
          <p:nvPr/>
        </p:nvSpPr>
        <p:spPr>
          <a:xfrm>
            <a:off x="7550289" y="676121"/>
            <a:ext cx="34195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Gaussian Mixture Models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32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9688C65-1F20-6F9D-949E-C5356F5B4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969FAF7A-245B-03A8-480B-290331D1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2BB806-EE8F-AA3D-A669-1FF6C2D1AADD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341048-E5E4-0A58-D7D2-865CACEE7204}"/>
              </a:ext>
            </a:extLst>
          </p:cNvPr>
          <p:cNvSpPr txBox="1"/>
          <p:nvPr/>
        </p:nvSpPr>
        <p:spPr>
          <a:xfrm>
            <a:off x="4616831" y="5804538"/>
            <a:ext cx="29583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People can be </a:t>
            </a:r>
            <a:r>
              <a:rPr lang="en-US" sz="2500" b="1" dirty="0"/>
              <a:t>short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9D56F-00B7-3A7A-BD18-2012E0C8DC0C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BE31D-CB3C-F682-E9EA-7082127F3B7A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2508B-1EC4-0070-9E7C-4CFD65D4B983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39733520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3E289D0-03D6-B3DC-FC27-8451EE116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4E73033-FB1D-0278-82F0-3D8280FB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3" t="19412" r="3922" b="3334"/>
          <a:stretch>
            <a:fillRect/>
          </a:stretch>
        </p:blipFill>
        <p:spPr>
          <a:xfrm>
            <a:off x="710453" y="1442197"/>
            <a:ext cx="10771094" cy="3973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F47ECC-BC3B-969E-8A17-29AFAC47F6FC}"/>
              </a:ext>
            </a:extLst>
          </p:cNvPr>
          <p:cNvSpPr txBox="1"/>
          <p:nvPr/>
        </p:nvSpPr>
        <p:spPr>
          <a:xfrm>
            <a:off x="1809468" y="676121"/>
            <a:ext cx="3458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err="1"/>
              <a:t>KMeans</a:t>
            </a:r>
            <a:r>
              <a:rPr lang="en-US" sz="2200" b="1" dirty="0"/>
              <a:t> (Hard Clustering)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CCFA2-2C84-461B-E832-9D87646A0811}"/>
              </a:ext>
            </a:extLst>
          </p:cNvPr>
          <p:cNvSpPr txBox="1"/>
          <p:nvPr/>
        </p:nvSpPr>
        <p:spPr>
          <a:xfrm>
            <a:off x="6477176" y="676121"/>
            <a:ext cx="55658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Gaussian Mixture Models (Soft Clustering)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9796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D9C6DF7-BD1D-6252-FD18-3D34B7065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C8060FB-A8FA-A398-AC2C-C3BAD91F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3" t="19412" r="3922" b="3334"/>
          <a:stretch>
            <a:fillRect/>
          </a:stretch>
        </p:blipFill>
        <p:spPr>
          <a:xfrm>
            <a:off x="710453" y="1442197"/>
            <a:ext cx="10771094" cy="3973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F8EA88-5189-0A4A-0974-90476215529C}"/>
              </a:ext>
            </a:extLst>
          </p:cNvPr>
          <p:cNvSpPr txBox="1"/>
          <p:nvPr/>
        </p:nvSpPr>
        <p:spPr>
          <a:xfrm>
            <a:off x="374504" y="5415803"/>
            <a:ext cx="5500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Points are colored </a:t>
            </a:r>
            <a:r>
              <a:rPr lang="en-US" sz="2200" b="1" dirty="0">
                <a:solidFill>
                  <a:srgbClr val="0070C0"/>
                </a:solidFill>
              </a:rPr>
              <a:t>blue</a:t>
            </a:r>
            <a:r>
              <a:rPr lang="en-US" sz="2200" dirty="0"/>
              <a:t> or </a:t>
            </a:r>
            <a:r>
              <a:rPr lang="en-US" sz="2200" b="1" dirty="0">
                <a:solidFill>
                  <a:srgbClr val="00B050"/>
                </a:solidFill>
              </a:rPr>
              <a:t>green</a:t>
            </a:r>
            <a:r>
              <a:rPr lang="en-US" sz="2200" dirty="0"/>
              <a:t> depending </a:t>
            </a:r>
          </a:p>
          <a:p>
            <a:pPr algn="ctr"/>
            <a:r>
              <a:rPr lang="en-US" sz="2200" dirty="0"/>
              <a:t>on cluster membership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1FCDE-6F17-7566-FCDA-40D0BC0DB51F}"/>
              </a:ext>
            </a:extLst>
          </p:cNvPr>
          <p:cNvSpPr txBox="1"/>
          <p:nvPr/>
        </p:nvSpPr>
        <p:spPr>
          <a:xfrm>
            <a:off x="1809468" y="676121"/>
            <a:ext cx="3458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err="1"/>
              <a:t>KMeans</a:t>
            </a:r>
            <a:r>
              <a:rPr lang="en-US" sz="2200" b="1" dirty="0"/>
              <a:t> (Hard Clustering)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20B830-48A4-8EB6-5210-DB7B6C249833}"/>
              </a:ext>
            </a:extLst>
          </p:cNvPr>
          <p:cNvSpPr txBox="1"/>
          <p:nvPr/>
        </p:nvSpPr>
        <p:spPr>
          <a:xfrm>
            <a:off x="6477176" y="676121"/>
            <a:ext cx="55658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Gaussian Mixture Models (Soft Clustering)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FA2CEF-82D3-FBBB-4A21-137F770E8B04}"/>
              </a:ext>
            </a:extLst>
          </p:cNvPr>
          <p:cNvSpPr txBox="1"/>
          <p:nvPr/>
        </p:nvSpPr>
        <p:spPr>
          <a:xfrm>
            <a:off x="6661631" y="5415803"/>
            <a:ext cx="51969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Points are assigned </a:t>
            </a:r>
            <a:r>
              <a:rPr lang="en-US" sz="2200" b="1" dirty="0">
                <a:gradFill flip="none" rotWithShape="1">
                  <a:gsLst>
                    <a:gs pos="30000">
                      <a:srgbClr val="0070C0"/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79000">
                      <a:srgbClr val="92D050"/>
                    </a:gs>
                    <a:gs pos="100000">
                      <a:srgbClr val="00B050"/>
                    </a:gs>
                  </a:gsLst>
                  <a:lin ang="0" scaled="1"/>
                  <a:tileRect/>
                </a:gradFill>
              </a:rPr>
              <a:t>responsibilities</a:t>
            </a:r>
            <a:r>
              <a:rPr lang="en-US" sz="2200" dirty="0"/>
              <a:t> that </a:t>
            </a:r>
          </a:p>
          <a:p>
            <a:pPr algn="ctr"/>
            <a:r>
              <a:rPr lang="en-US" sz="2200" dirty="0"/>
              <a:t>indicate varying degree of membership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224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1CC65-4C3B-B114-6D0E-D72D47135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Mixture of Gaussians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20BD5-7A9D-5C75-AB29-4898EACBB8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Start with parameters describing each cluster</a:t>
                </a:r>
              </a:p>
              <a:p>
                <a:pPr marL="0" indent="0">
                  <a:buNone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PH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,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b="1" dirty="0">
                    <a:solidFill>
                      <a:schemeClr val="bg1"/>
                    </a:solidFill>
                  </a:rPr>
                  <a:t>Probability distribution: </a:t>
                </a:r>
              </a:p>
              <a:p>
                <a:pPr marL="0" indent="0">
                  <a:buNone/>
                </a:pPr>
                <a:endParaRPr lang="en-PH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PH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PH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20BD5-7A9D-5C75-AB29-4898EACBB8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24" b="-39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4647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72C16-8504-95D1-738C-7E8B9445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1151-AA19-13CA-B86B-E37C3C0F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Mixture of Gaussians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3104C-C9F9-8D93-F7B6-6EC17AAE9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5312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b="1" dirty="0">
                <a:solidFill>
                  <a:schemeClr val="bg1"/>
                </a:solidFill>
              </a:rPr>
              <a:t>Probability distribution: </a:t>
            </a:r>
          </a:p>
          <a:p>
            <a:pPr marL="0" indent="0">
              <a:buNone/>
            </a:pPr>
            <a:endParaRPr lang="en-PH" i="1" dirty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1AE9FA-D693-E75A-1D86-3D7E1E7292E5}"/>
                  </a:ext>
                </a:extLst>
              </p:cNvPr>
              <p:cNvSpPr txBox="1"/>
              <p:nvPr/>
            </p:nvSpPr>
            <p:spPr>
              <a:xfrm>
                <a:off x="3060383" y="2818148"/>
                <a:ext cx="6120764" cy="1212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1AE9FA-D693-E75A-1D86-3D7E1E729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383" y="2818148"/>
                <a:ext cx="6120764" cy="1212576"/>
              </a:xfrm>
              <a:prstGeom prst="rect">
                <a:avLst/>
              </a:prstGeom>
              <a:blipFill>
                <a:blip r:embed="rId2"/>
                <a:stretch>
                  <a:fillRect t="-129897" b="-182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6C14CB-F98A-F411-63DB-41577BD7C675}"/>
                  </a:ext>
                </a:extLst>
              </p:cNvPr>
              <p:cNvSpPr txBox="1"/>
              <p:nvPr/>
            </p:nvSpPr>
            <p:spPr>
              <a:xfrm>
                <a:off x="3035618" y="5106748"/>
                <a:ext cx="6120764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PH" sz="3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6C14CB-F98A-F411-63DB-41577BD7C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18" y="5106748"/>
                <a:ext cx="6120764" cy="1477328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E48E4D4-C5A3-AF0F-629D-CCEA000E974B}"/>
              </a:ext>
            </a:extLst>
          </p:cNvPr>
          <p:cNvSpPr txBox="1"/>
          <p:nvPr/>
        </p:nvSpPr>
        <p:spPr>
          <a:xfrm>
            <a:off x="838200" y="4162503"/>
            <a:ext cx="6120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2800" b="1" dirty="0">
                <a:solidFill>
                  <a:schemeClr val="bg1"/>
                </a:solidFill>
              </a:rPr>
              <a:t>Equivalent “latent variable” form: </a:t>
            </a:r>
          </a:p>
        </p:txBody>
      </p:sp>
    </p:spTree>
    <p:extLst>
      <p:ext uri="{BB962C8B-B14F-4D97-AF65-F5344CB8AC3E}">
        <p14:creationId xmlns:p14="http://schemas.microsoft.com/office/powerpoint/2010/main" val="2387352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74E57-8897-0FBF-7B8A-40232E348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7659-249F-0BD0-8E20-E02CEC3D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Multivariate Gaussian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8A7B6-11AA-7F2C-65FB-EAEB40F69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570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b="1" dirty="0">
                <a:solidFill>
                  <a:schemeClr val="bg1"/>
                </a:solidFill>
              </a:rPr>
              <a:t>Probability distribution function: </a:t>
            </a:r>
          </a:p>
          <a:p>
            <a:pPr marL="0" indent="0">
              <a:buNone/>
            </a:pPr>
            <a:endParaRPr lang="en-PH" i="1" dirty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412D13-BBD3-BE9C-C504-2C595359DB93}"/>
                  </a:ext>
                </a:extLst>
              </p:cNvPr>
              <p:cNvSpPr txBox="1"/>
              <p:nvPr/>
            </p:nvSpPr>
            <p:spPr>
              <a:xfrm>
                <a:off x="1301115" y="2864283"/>
                <a:ext cx="10052685" cy="10590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412D13-BBD3-BE9C-C504-2C595359D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115" y="2864283"/>
                <a:ext cx="10052685" cy="1059072"/>
              </a:xfrm>
              <a:prstGeom prst="rect">
                <a:avLst/>
              </a:prstGeom>
              <a:blipFill>
                <a:blip r:embed="rId2"/>
                <a:stretch>
                  <a:fillRect t="-2299" b="-5977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8D4BB2-BC67-EED9-C216-038A25FA0B1F}"/>
                  </a:ext>
                </a:extLst>
              </p:cNvPr>
              <p:cNvSpPr txBox="1"/>
              <p:nvPr/>
            </p:nvSpPr>
            <p:spPr>
              <a:xfrm>
                <a:off x="1301115" y="4609784"/>
                <a:ext cx="6115050" cy="1358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500" dirty="0">
                    <a:solidFill>
                      <a:schemeClr val="bg1"/>
                    </a:solidFill>
                  </a:rPr>
                  <a:t>Where: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PH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 = </a:t>
                </a:r>
                <a:r>
                  <a:rPr lang="en-PH" sz="2800" dirty="0">
                    <a:solidFill>
                      <a:schemeClr val="bg1"/>
                    </a:solidFill>
                  </a:rPr>
                  <a:t>3.14159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PH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= covariance</a:t>
                </a:r>
                <a:endParaRPr lang="ar-AE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8D4BB2-BC67-EED9-C216-038A25FA0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115" y="4609784"/>
                <a:ext cx="6115050" cy="1358962"/>
              </a:xfrm>
              <a:prstGeom prst="rect">
                <a:avLst/>
              </a:prstGeom>
              <a:blipFill>
                <a:blip r:embed="rId3"/>
                <a:stretch>
                  <a:fillRect l="-1656" t="-2778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7358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22E8-C7EC-46A2-F1B2-82ED7E9EF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EM Algorithm: E-step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32A3C9-3695-4F50-689A-33896BCC7E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Start with cluster: </a:t>
                </a:r>
                <a:r>
                  <a:rPr lang="en-PH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PH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,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E-step (“Expectation”)</a:t>
                </a:r>
              </a:p>
              <a:p>
                <a:pPr>
                  <a:buFontTx/>
                  <a:buChar char="-"/>
                </a:pPr>
                <a:r>
                  <a:rPr lang="en-PH" dirty="0">
                    <a:solidFill>
                      <a:schemeClr val="bg1"/>
                    </a:solidFill>
                  </a:rPr>
                  <a:t>For each datum (example)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PH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en-PH" dirty="0">
                    <a:solidFill>
                      <a:schemeClr val="bg1"/>
                    </a:solidFill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, the probability that it belongs to cluster </a:t>
                </a:r>
                <a14:m>
                  <m:oMath xmlns:m="http://schemas.openxmlformats.org/officeDocument/2006/math">
                    <m:r>
                      <a:rPr lang="en-PH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PH" dirty="0">
                  <a:solidFill>
                    <a:schemeClr val="bg1"/>
                  </a:solidFill>
                </a:endParaRP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32A3C9-3695-4F50-689A-33896BCC7E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D810FA-34C9-B652-965A-8BE048F4769D}"/>
                  </a:ext>
                </a:extLst>
              </p:cNvPr>
              <p:cNvSpPr txBox="1"/>
              <p:nvPr/>
            </p:nvSpPr>
            <p:spPr>
              <a:xfrm>
                <a:off x="3264693" y="5114529"/>
                <a:ext cx="5662613" cy="136486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PH" sz="3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; </m:t>
                              </m:r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PH" sz="3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PH" sz="3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; </m:t>
                                  </m:r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3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PH" sz="3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PH" sz="3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D810FA-34C9-B652-965A-8BE048F47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693" y="5114529"/>
                <a:ext cx="5662613" cy="1364861"/>
              </a:xfrm>
              <a:prstGeom prst="rect">
                <a:avLst/>
              </a:prstGeom>
              <a:blipFill>
                <a:blip r:embed="rId3"/>
                <a:stretch>
                  <a:fillRect t="-14414" b="-8828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7544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1A269-E2C7-F343-4672-A76185A20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7479-9D87-0DBA-D327-7AAF7B5D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EM Algorithm: E-step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E25E5-25B0-0AFE-5172-11C05BF83A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229100"/>
                <a:ext cx="10515600" cy="2409106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is very likely under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Gaussian, it gets a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value</a:t>
                </a: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is not likely under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Gaussian, it gets a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value</a:t>
                </a: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E25E5-25B0-0AFE-5172-11C05BF83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229100"/>
                <a:ext cx="10515600" cy="2409106"/>
              </a:xfrm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54D1B1-31C5-8395-1A83-C5ECE797F3F6}"/>
                  </a:ext>
                </a:extLst>
              </p:cNvPr>
              <p:cNvSpPr txBox="1"/>
              <p:nvPr/>
            </p:nvSpPr>
            <p:spPr>
              <a:xfrm>
                <a:off x="1069657" y="2151932"/>
                <a:ext cx="10052685" cy="191007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5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PH" sz="5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; </m:t>
                              </m:r>
                              <m:sSub>
                                <m:sSub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PH" sz="5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PH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PH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PH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; </m:t>
                                  </m:r>
                                  <m:sSub>
                                    <m:sSubPr>
                                      <m:ctrlP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5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PH" sz="5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PH" sz="5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54D1B1-31C5-8395-1A83-C5ECE797F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657" y="2151932"/>
                <a:ext cx="10052685" cy="1910075"/>
              </a:xfrm>
              <a:prstGeom prst="rect">
                <a:avLst/>
              </a:prstGeom>
              <a:blipFill>
                <a:blip r:embed="rId3"/>
                <a:stretch>
                  <a:fillRect t="-15584" b="-9026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29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C475-8C3A-6F04-885E-6DF4AD7C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EM Algorithm: M-step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96656A-2586-87CF-89E8-2BEA25A0DD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86869"/>
                <a:ext cx="10515600" cy="11421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Start with assignment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Update parameters: </a:t>
                </a:r>
                <a:r>
                  <a:rPr lang="en-PH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PH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,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96656A-2586-87CF-89E8-2BEA25A0DD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86869"/>
                <a:ext cx="10515600" cy="1142131"/>
              </a:xfrm>
              <a:blipFill>
                <a:blip r:embed="rId2"/>
                <a:stretch>
                  <a:fillRect l="-1206" t="-9890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323DE1-9165-2D88-C6A1-587500198B72}"/>
                  </a:ext>
                </a:extLst>
              </p:cNvPr>
              <p:cNvSpPr txBox="1"/>
              <p:nvPr/>
            </p:nvSpPr>
            <p:spPr>
              <a:xfrm>
                <a:off x="838200" y="3858875"/>
                <a:ext cx="10515600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PH" sz="2800" dirty="0">
                    <a:solidFill>
                      <a:schemeClr val="bg1"/>
                    </a:solidFill>
                  </a:rPr>
                  <a:t>M-step (“Maximization”)</a:t>
                </a:r>
              </a:p>
              <a:p>
                <a:r>
                  <a:rPr lang="en-PH" sz="2800" dirty="0">
                    <a:solidFill>
                      <a:schemeClr val="bg1"/>
                    </a:solidFill>
                  </a:rPr>
                  <a:t>- For each cluster (Gaussian) </a:t>
                </a:r>
                <a14:m>
                  <m:oMath xmlns:m="http://schemas.openxmlformats.org/officeDocument/2006/math"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PH" sz="2800" dirty="0">
                  <a:solidFill>
                    <a:schemeClr val="bg1"/>
                  </a:solidFill>
                </a:endParaRPr>
              </a:p>
              <a:p>
                <a:r>
                  <a:rPr lang="en-PH" sz="2800" dirty="0">
                    <a:solidFill>
                      <a:schemeClr val="bg1"/>
                    </a:solidFill>
                  </a:rPr>
                  <a:t>- Update its parameters using the (weighted) data points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323DE1-9165-2D88-C6A1-587500198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58875"/>
                <a:ext cx="10515600" cy="1384995"/>
              </a:xfrm>
              <a:prstGeom prst="rect">
                <a:avLst/>
              </a:prstGeom>
              <a:blipFill>
                <a:blip r:embed="rId3"/>
                <a:stretch>
                  <a:fillRect l="-1206" t="-4545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4547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B53146-B744-7438-DE8A-3471DDA9D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BC6B-FAE4-8053-322B-44CB0EA3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EM Algorithm: M-step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822C2B-3E99-A1F7-99C7-3AB68A0719F3}"/>
                  </a:ext>
                </a:extLst>
              </p:cNvPr>
              <p:cNvSpPr txBox="1"/>
              <p:nvPr/>
            </p:nvSpPr>
            <p:spPr>
              <a:xfrm>
                <a:off x="1330879" y="3916940"/>
                <a:ext cx="2496027" cy="12126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822C2B-3E99-A1F7-99C7-3AB68A071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79" y="3916940"/>
                <a:ext cx="2496027" cy="1212640"/>
              </a:xfrm>
              <a:prstGeom prst="rect">
                <a:avLst/>
              </a:prstGeom>
              <a:blipFill>
                <a:blip r:embed="rId2"/>
                <a:stretch>
                  <a:fillRect l="-8500" t="-127273" r="-6500" b="-17777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3E683-9BC5-373E-C4CC-672A2F87D709}"/>
                  </a:ext>
                </a:extLst>
              </p:cNvPr>
              <p:cNvSpPr txBox="1"/>
              <p:nvPr/>
            </p:nvSpPr>
            <p:spPr>
              <a:xfrm>
                <a:off x="1330878" y="5443869"/>
                <a:ext cx="2496027" cy="8800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3E683-9BC5-373E-C4CC-672A2F87D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78" y="5443869"/>
                <a:ext cx="2496027" cy="880049"/>
              </a:xfrm>
              <a:prstGeom prst="rect">
                <a:avLst/>
              </a:prstGeom>
              <a:blipFill>
                <a:blip r:embed="rId3"/>
                <a:stretch>
                  <a:fillRect b="-137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AB696A-B070-0711-D593-66B6557111D5}"/>
                  </a:ext>
                </a:extLst>
              </p:cNvPr>
              <p:cNvSpPr txBox="1"/>
              <p:nvPr/>
            </p:nvSpPr>
            <p:spPr>
              <a:xfrm>
                <a:off x="5010859" y="3916940"/>
                <a:ext cx="341804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AB696A-B070-0711-D593-66B655711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859" y="3916940"/>
                <a:ext cx="3418048" cy="1167435"/>
              </a:xfrm>
              <a:prstGeom prst="rect">
                <a:avLst/>
              </a:prstGeom>
              <a:blipFill>
                <a:blip r:embed="rId4"/>
                <a:stretch>
                  <a:fillRect t="-122105" b="-16947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F2B34F-C96A-83F0-188A-C73F18F7B625}"/>
                  </a:ext>
                </a:extLst>
              </p:cNvPr>
              <p:cNvSpPr txBox="1"/>
              <p:nvPr/>
            </p:nvSpPr>
            <p:spPr>
              <a:xfrm>
                <a:off x="5010860" y="5459289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F2B34F-C96A-83F0-188A-C73F18F7B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860" y="5459289"/>
                <a:ext cx="6835618" cy="1167435"/>
              </a:xfrm>
              <a:prstGeom prst="rect">
                <a:avLst/>
              </a:prstGeom>
              <a:blipFill>
                <a:blip r:embed="rId5"/>
                <a:stretch>
                  <a:fillRect t="-120833" b="-16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FFBD7C-D045-F04F-CF74-BA9DB223E6C2}"/>
                  </a:ext>
                </a:extLst>
              </p:cNvPr>
              <p:cNvSpPr txBox="1"/>
              <p:nvPr/>
            </p:nvSpPr>
            <p:spPr>
              <a:xfrm>
                <a:off x="838200" y="2065181"/>
                <a:ext cx="10515600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PH" sz="2800" dirty="0">
                    <a:solidFill>
                      <a:schemeClr val="bg1"/>
                    </a:solidFill>
                  </a:rPr>
                  <a:t>M-step (“Maximization”)</a:t>
                </a:r>
              </a:p>
              <a:p>
                <a:r>
                  <a:rPr lang="en-PH" sz="2800" dirty="0">
                    <a:solidFill>
                      <a:schemeClr val="bg1"/>
                    </a:solidFill>
                  </a:rPr>
                  <a:t>- For each cluster (Gaussian) </a:t>
                </a:r>
                <a14:m>
                  <m:oMath xmlns:m="http://schemas.openxmlformats.org/officeDocument/2006/math"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PH" sz="2800" dirty="0">
                  <a:solidFill>
                    <a:schemeClr val="bg1"/>
                  </a:solidFill>
                </a:endParaRPr>
              </a:p>
              <a:p>
                <a:r>
                  <a:rPr lang="en-PH" sz="2800" dirty="0">
                    <a:solidFill>
                      <a:schemeClr val="bg1"/>
                    </a:solidFill>
                  </a:rPr>
                  <a:t>- Update its parameters using the (weighted) data points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FFBD7C-D045-F04F-CF74-BA9DB223E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65181"/>
                <a:ext cx="10515600" cy="1384995"/>
              </a:xfrm>
              <a:prstGeom prst="rect">
                <a:avLst/>
              </a:prstGeom>
              <a:blipFill>
                <a:blip r:embed="rId6"/>
                <a:stretch>
                  <a:fillRect l="-1206" t="-4545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597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18CB2-F59D-9811-CBA3-842B5B8D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Expectation-Maximization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81458-9B30-1131-6C6C-86198219E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616351"/>
          </a:xfrm>
        </p:spPr>
        <p:txBody>
          <a:bodyPr/>
          <a:lstStyle/>
          <a:p>
            <a:pPr marL="0" indent="0">
              <a:buNone/>
            </a:pPr>
            <a:r>
              <a:rPr lang="en-PH" dirty="0">
                <a:solidFill>
                  <a:schemeClr val="bg1"/>
                </a:solidFill>
              </a:rPr>
              <a:t>Each step increases the log-likelihood of our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B7D2A3-7BE3-6D89-9EDE-58239B8C0A08}"/>
                  </a:ext>
                </a:extLst>
              </p:cNvPr>
              <p:cNvSpPr txBox="1"/>
              <p:nvPr/>
            </p:nvSpPr>
            <p:spPr>
              <a:xfrm>
                <a:off x="2545556" y="3038157"/>
                <a:ext cx="7100887" cy="1346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bar>
                            </m:e>
                          </m:d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PH" sz="30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PH" sz="3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𝒩</m:t>
                                          </m:r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PH" sz="32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PH" sz="3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PH" sz="3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PH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32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PH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B7D2A3-7BE3-6D89-9EDE-58239B8C0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556" y="3038157"/>
                <a:ext cx="7100887" cy="1346522"/>
              </a:xfrm>
              <a:prstGeom prst="rect">
                <a:avLst/>
              </a:prstGeom>
              <a:blipFill>
                <a:blip r:embed="rId2"/>
                <a:stretch>
                  <a:fillRect t="-122430" b="-177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C9E0BA-2BE3-7FE7-5237-57C9951D34C2}"/>
              </a:ext>
            </a:extLst>
          </p:cNvPr>
          <p:cNvSpPr txBox="1">
            <a:spLocks/>
          </p:cNvSpPr>
          <p:nvPr/>
        </p:nvSpPr>
        <p:spPr>
          <a:xfrm>
            <a:off x="838199" y="4565249"/>
            <a:ext cx="10515600" cy="2041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dirty="0">
                <a:solidFill>
                  <a:schemeClr val="bg1"/>
                </a:solidFill>
              </a:rPr>
              <a:t>Iterate until convergence</a:t>
            </a:r>
          </a:p>
          <a:p>
            <a:pPr>
              <a:buFontTx/>
              <a:buChar char="-"/>
            </a:pPr>
            <a:r>
              <a:rPr lang="en-PH" dirty="0">
                <a:solidFill>
                  <a:schemeClr val="bg1"/>
                </a:solidFill>
              </a:rPr>
              <a:t>Convergence guaranteed</a:t>
            </a:r>
          </a:p>
        </p:txBody>
      </p:sp>
    </p:spTree>
    <p:extLst>
      <p:ext uri="{BB962C8B-B14F-4D97-AF65-F5344CB8AC3E}">
        <p14:creationId xmlns:p14="http://schemas.microsoft.com/office/powerpoint/2010/main" val="298266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80325D2-730D-935F-EB0A-FED66FCAB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BBC06110-6977-B5FE-538B-37E23AAD9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4CA403-B5A8-B611-ECBB-55FD6124577D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B26D43-BC31-CD17-FCC7-61C9A9B3A0E7}"/>
              </a:ext>
            </a:extLst>
          </p:cNvPr>
          <p:cNvSpPr txBox="1"/>
          <p:nvPr/>
        </p:nvSpPr>
        <p:spPr>
          <a:xfrm>
            <a:off x="5461358" y="5804538"/>
            <a:ext cx="12693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Average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6D2000-0C27-D8C8-6A69-BAE14C24BC86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42725-F776-4EBA-F1C0-30DC66EF5944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619C9-6B11-A73A-8BED-F8379CBF03C6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4848109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8E20-D91B-032E-EDBE-D083444C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Example Dataset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61ED99-2A0D-8E03-B6A6-9F6DE0BE3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063023"/>
              </p:ext>
            </p:extLst>
          </p:nvPr>
        </p:nvGraphicFramePr>
        <p:xfrm>
          <a:off x="838200" y="2151932"/>
          <a:ext cx="10515600" cy="33070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4611112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7105890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699220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Height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4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71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247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170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933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145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814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190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889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0815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29CA73D-1557-CFBF-F41E-979C6293C8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3938933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C7932A-0791-7FA9-4516-245BB39EC2D7}"/>
                  </a:ext>
                </a:extLst>
              </p:cNvPr>
              <p:cNvSpPr txBox="1"/>
              <p:nvPr/>
            </p:nvSpPr>
            <p:spPr>
              <a:xfrm>
                <a:off x="920299" y="3221251"/>
                <a:ext cx="130038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𝑾𝒆𝒊𝒈𝒉𝒕</m:t>
                      </m:r>
                    </m:oMath>
                  </m:oMathPara>
                </a14:m>
                <a:endParaRPr lang="en-PH" sz="21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C7932A-0791-7FA9-4516-245BB39E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99" y="3221251"/>
                <a:ext cx="1300387" cy="415498"/>
              </a:xfrm>
              <a:prstGeom prst="rect">
                <a:avLst/>
              </a:prstGeom>
              <a:blipFill>
                <a:blip r:embed="rId3"/>
                <a:stretch>
                  <a:fillRect b="-1449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6C1001-B9E1-5CA2-F64B-6BDA72B7A28C}"/>
                  </a:ext>
                </a:extLst>
              </p:cNvPr>
              <p:cNvSpPr txBox="1"/>
              <p:nvPr/>
            </p:nvSpPr>
            <p:spPr>
              <a:xfrm>
                <a:off x="6121223" y="6217238"/>
                <a:ext cx="1223201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𝑯𝒆𝒊𝒈𝒉𝒕</m:t>
                      </m:r>
                    </m:oMath>
                  </m:oMathPara>
                </a14:m>
                <a:endParaRPr lang="en-PH" sz="21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6C1001-B9E1-5CA2-F64B-6BDA72B7A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223" y="6217238"/>
                <a:ext cx="1223201" cy="415498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1584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3E6CB-26FB-F1C8-74D5-07BCDE60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Initialize cluster parameters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02F7933-9735-211A-8E15-013D580C64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9474023"/>
              </p:ext>
            </p:extLst>
          </p:nvPr>
        </p:nvGraphicFramePr>
        <p:xfrm>
          <a:off x="838200" y="2331720"/>
          <a:ext cx="10515600" cy="10972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84947187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668300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36870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871651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Cluster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μ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mean)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Σ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covariance)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π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prior)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931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women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>
                          <a:solidFill>
                            <a:schemeClr val="bg1"/>
                          </a:solidFill>
                        </a:rPr>
                        <a:t>[162, 57]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>
                          <a:solidFill>
                            <a:schemeClr val="bg1"/>
                          </a:solidFill>
                        </a:rPr>
                        <a:t>[[10, 0], [0, 10]]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928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>
                          <a:solidFill>
                            <a:schemeClr val="bg1"/>
                          </a:solidFill>
                        </a:rPr>
                        <a:t>[185, 80]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[[10, 0], [0, 10]]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2343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C19AA-9995-3E1D-F1DF-E1E42F20EAB2}"/>
                  </a:ext>
                </a:extLst>
              </p:cNvPr>
              <p:cNvSpPr txBox="1"/>
              <p:nvPr/>
            </p:nvSpPr>
            <p:spPr>
              <a:xfrm>
                <a:off x="838200" y="3911600"/>
                <a:ext cx="2744726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=[162, 57]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C19AA-9995-3E1D-F1DF-E1E42F20E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11600"/>
                <a:ext cx="2744726" cy="384721"/>
              </a:xfrm>
              <a:prstGeom prst="rect">
                <a:avLst/>
              </a:prstGeom>
              <a:blipFill>
                <a:blip r:embed="rId2"/>
                <a:stretch>
                  <a:fillRect l="-1382" t="-6452" r="-3687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FB19E1-7C8B-2C2D-28AE-F2EEDD18A5FA}"/>
                  </a:ext>
                </a:extLst>
              </p:cNvPr>
              <p:cNvSpPr txBox="1"/>
              <p:nvPr/>
            </p:nvSpPr>
            <p:spPr>
              <a:xfrm>
                <a:off x="6550378" y="3911599"/>
                <a:ext cx="241611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=[185, 80]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FB19E1-7C8B-2C2D-28AE-F2EEDD18A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78" y="3911599"/>
                <a:ext cx="2416111" cy="384721"/>
              </a:xfrm>
              <a:prstGeom prst="rect">
                <a:avLst/>
              </a:prstGeom>
              <a:blipFill>
                <a:blip r:embed="rId3"/>
                <a:stretch>
                  <a:fillRect l="-1571" t="-6452" r="-4188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BD31AB-F517-394D-A3A6-629021191172}"/>
                  </a:ext>
                </a:extLst>
              </p:cNvPr>
              <p:cNvSpPr txBox="1"/>
              <p:nvPr/>
            </p:nvSpPr>
            <p:spPr>
              <a:xfrm>
                <a:off x="838200" y="4560946"/>
                <a:ext cx="2890215" cy="641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BD31AB-F517-394D-A3A6-629021191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60946"/>
                <a:ext cx="2890215" cy="641522"/>
              </a:xfrm>
              <a:prstGeom prst="rect">
                <a:avLst/>
              </a:prstGeom>
              <a:blipFill>
                <a:blip r:embed="rId4"/>
                <a:stretch>
                  <a:fillRect l="-263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1F2F79-D1DC-0036-3431-D8762F896ADA}"/>
                  </a:ext>
                </a:extLst>
              </p:cNvPr>
              <p:cNvSpPr txBox="1"/>
              <p:nvPr/>
            </p:nvSpPr>
            <p:spPr>
              <a:xfrm>
                <a:off x="838200" y="5467093"/>
                <a:ext cx="206133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1F2F79-D1DC-0036-3431-D8762F896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67093"/>
                <a:ext cx="2061334" cy="384721"/>
              </a:xfrm>
              <a:prstGeom prst="rect">
                <a:avLst/>
              </a:prstGeom>
              <a:blipFill>
                <a:blip r:embed="rId5"/>
                <a:stretch>
                  <a:fillRect l="-2454" r="-3067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F51205-582F-008C-272D-3CEF6BD34347}"/>
                  </a:ext>
                </a:extLst>
              </p:cNvPr>
              <p:cNvSpPr txBox="1"/>
              <p:nvPr/>
            </p:nvSpPr>
            <p:spPr>
              <a:xfrm>
                <a:off x="6553210" y="4560946"/>
                <a:ext cx="2521524" cy="641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F51205-582F-008C-272D-3CEF6BD34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10" y="4560946"/>
                <a:ext cx="2521524" cy="641522"/>
              </a:xfrm>
              <a:prstGeom prst="rect">
                <a:avLst/>
              </a:prstGeom>
              <a:blipFill>
                <a:blip r:embed="rId6"/>
                <a:stretch>
                  <a:fillRect l="-3518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FFF466-3207-D99D-A177-2D92D64E23DB}"/>
                  </a:ext>
                </a:extLst>
              </p:cNvPr>
              <p:cNvSpPr txBox="1"/>
              <p:nvPr/>
            </p:nvSpPr>
            <p:spPr>
              <a:xfrm>
                <a:off x="6553210" y="5467093"/>
                <a:ext cx="169264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FFF466-3207-D99D-A177-2D92D64E2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10" y="5467093"/>
                <a:ext cx="1692643" cy="384721"/>
              </a:xfrm>
              <a:prstGeom prst="rect">
                <a:avLst/>
              </a:prstGeom>
              <a:blipFill>
                <a:blip r:embed="rId7"/>
                <a:stretch>
                  <a:fillRect l="-2985" r="-373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6C425B-5074-7441-EBCB-4A26E448A21A}"/>
                  </a:ext>
                </a:extLst>
              </p:cNvPr>
              <p:cNvSpPr txBox="1"/>
              <p:nvPr/>
            </p:nvSpPr>
            <p:spPr>
              <a:xfrm>
                <a:off x="6550378" y="6146832"/>
                <a:ext cx="2229728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6C425B-5074-7441-EBCB-4A26E448A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78" y="6146832"/>
                <a:ext cx="2229728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F616F5-4649-7599-F40B-FD25D63CB1A9}"/>
                  </a:ext>
                </a:extLst>
              </p:cNvPr>
              <p:cNvSpPr txBox="1"/>
              <p:nvPr/>
            </p:nvSpPr>
            <p:spPr>
              <a:xfrm>
                <a:off x="838200" y="6031631"/>
                <a:ext cx="2976418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F616F5-4649-7599-F40B-FD25D63CB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031631"/>
                <a:ext cx="2976418" cy="477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4085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EDDDE8-7ED2-D0BC-F463-ACEF8BBCB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00061-6D76-1086-0DF9-5C7A9B279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C233E-E220-DB1E-86FF-A5A19519AAE6}"/>
                  </a:ext>
                </a:extLst>
              </p:cNvPr>
              <p:cNvSpPr txBox="1"/>
              <p:nvPr/>
            </p:nvSpPr>
            <p:spPr>
              <a:xfrm>
                <a:off x="1069657" y="2381566"/>
                <a:ext cx="10052685" cy="1129668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C233E-E220-DB1E-86FF-A5A19519A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657" y="2381566"/>
                <a:ext cx="10052685" cy="1129668"/>
              </a:xfrm>
              <a:prstGeom prst="rect">
                <a:avLst/>
              </a:prstGeom>
              <a:blipFill>
                <a:blip r:embed="rId2"/>
                <a:stretch>
                  <a:fillRect b="-55435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86B36C-103C-5974-C26B-3D7A68D4FCB8}"/>
                  </a:ext>
                </a:extLst>
              </p:cNvPr>
              <p:cNvSpPr txBox="1"/>
              <p:nvPr/>
            </p:nvSpPr>
            <p:spPr>
              <a:xfrm>
                <a:off x="768507" y="3976686"/>
                <a:ext cx="11078053" cy="887615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3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3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3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3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3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3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3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3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86B36C-103C-5974-C26B-3D7A68D4F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3976686"/>
                <a:ext cx="11078053" cy="887615"/>
              </a:xfrm>
              <a:prstGeom prst="rect">
                <a:avLst/>
              </a:prstGeom>
              <a:blipFill>
                <a:blip r:embed="rId3"/>
                <a:stretch>
                  <a:fillRect b="-48649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65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9116CE-4026-96CC-41DD-BBAD3AF63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D9926-E873-6F44-811B-FAE039FF1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7A1D39-5297-0DE0-E0F8-917CB00118B5}"/>
                  </a:ext>
                </a:extLst>
              </p:cNvPr>
              <p:cNvSpPr txBox="1"/>
              <p:nvPr/>
            </p:nvSpPr>
            <p:spPr>
              <a:xfrm>
                <a:off x="948266" y="4658198"/>
                <a:ext cx="4001106" cy="549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PH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𝑠𝑞𝑟𝑡</m:t>
                      </m:r>
                      <m:d>
                        <m:dPr>
                          <m:ctrlPr>
                            <a:rPr lang="en-PH" sz="25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7A1D39-5297-0DE0-E0F8-917CB0011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66" y="4658198"/>
                <a:ext cx="4001106" cy="549959"/>
              </a:xfrm>
              <a:prstGeom prst="rect">
                <a:avLst/>
              </a:prstGeom>
              <a:blipFill>
                <a:blip r:embed="rId2"/>
                <a:stretch>
                  <a:fillRect t="-84091" b="-10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927A4D-1F72-974C-D103-098B7DA410DE}"/>
                  </a:ext>
                </a:extLst>
              </p:cNvPr>
              <p:cNvSpPr txBox="1"/>
              <p:nvPr/>
            </p:nvSpPr>
            <p:spPr>
              <a:xfrm>
                <a:off x="948266" y="3803662"/>
                <a:ext cx="4270829" cy="733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PH" sz="25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PH" sz="25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 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100 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927A4D-1F72-974C-D103-098B7DA41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66" y="3803662"/>
                <a:ext cx="4270829" cy="733855"/>
              </a:xfrm>
              <a:prstGeom prst="rect">
                <a:avLst/>
              </a:prstGeom>
              <a:blipFill>
                <a:blip r:embed="rId3"/>
                <a:stretch>
                  <a:fillRect l="-593" r="-1187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32F7F2-CD4A-8A6D-259F-8CC54A365949}"/>
                  </a:ext>
                </a:extLst>
              </p:cNvPr>
              <p:cNvSpPr txBox="1"/>
              <p:nvPr/>
            </p:nvSpPr>
            <p:spPr>
              <a:xfrm>
                <a:off x="838200" y="5445954"/>
                <a:ext cx="4270829" cy="501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PH" sz="2500">
                                  <a:solidFill>
                                    <a:schemeClr val="bg1"/>
                                  </a:solidFill>
                                </a:rPr>
                                <m:t>3.14159</m:t>
                              </m:r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∗10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62.83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32F7F2-CD4A-8A6D-259F-8CC54A365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45954"/>
                <a:ext cx="4270829" cy="501099"/>
              </a:xfrm>
              <a:prstGeom prst="rect">
                <a:avLst/>
              </a:prstGeom>
              <a:blipFill>
                <a:blip r:embed="rId4"/>
                <a:stretch>
                  <a:fillRect t="-82927" b="-9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0DE87D-DC84-8935-25A7-FAB28C36E1EB}"/>
                  </a:ext>
                </a:extLst>
              </p:cNvPr>
              <p:cNvSpPr txBox="1"/>
              <p:nvPr/>
            </p:nvSpPr>
            <p:spPr>
              <a:xfrm>
                <a:off x="5482590" y="3978228"/>
                <a:ext cx="3717493" cy="384721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PH" sz="2500" dirty="0">
                    <a:solidFill>
                      <a:schemeClr val="bg1"/>
                    </a:solidFill>
                  </a:rPr>
                  <a:t>Compute determinant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5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PH" sz="25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0DE87D-DC84-8935-25A7-FAB28C36E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90" y="3978228"/>
                <a:ext cx="3717493" cy="384721"/>
              </a:xfrm>
              <a:prstGeom prst="rect">
                <a:avLst/>
              </a:prstGeom>
              <a:blipFill>
                <a:blip r:embed="rId5"/>
                <a:stretch>
                  <a:fillRect l="-4730" t="-20588" b="-38235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646FB5-35B0-3515-FC07-DDCD801EE8F2}"/>
                  </a:ext>
                </a:extLst>
              </p:cNvPr>
              <p:cNvSpPr txBox="1"/>
              <p:nvPr/>
            </p:nvSpPr>
            <p:spPr>
              <a:xfrm>
                <a:off x="5482590" y="4740816"/>
                <a:ext cx="5710409" cy="419282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PH" sz="2500" dirty="0">
                    <a:solidFill>
                      <a:schemeClr val="bg1"/>
                    </a:solidFill>
                  </a:rPr>
                  <a:t>Convert exponential form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PH" sz="25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PH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PH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g>
                      <m:e>
                        <m:sSup>
                          <m:sSupPr>
                            <m:ctrlP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rad>
                  </m:oMath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646FB5-35B0-3515-FC07-DDCD801EE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90" y="4740816"/>
                <a:ext cx="5710409" cy="419282"/>
              </a:xfrm>
              <a:prstGeom prst="rect">
                <a:avLst/>
              </a:prstGeom>
              <a:blipFill>
                <a:blip r:embed="rId6"/>
                <a:stretch>
                  <a:fillRect l="-3091" t="-100000" b="-113889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4DE965-BF0D-DD28-2557-5A4434D7030B}"/>
                  </a:ext>
                </a:extLst>
              </p:cNvPr>
              <p:cNvSpPr txBox="1"/>
              <p:nvPr/>
            </p:nvSpPr>
            <p:spPr>
              <a:xfrm>
                <a:off x="5482590" y="5527771"/>
                <a:ext cx="2028248" cy="430887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=3.14159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4DE965-BF0D-DD28-2557-5A4434D70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90" y="5527771"/>
                <a:ext cx="2028248" cy="430887"/>
              </a:xfrm>
              <a:prstGeom prst="rect">
                <a:avLst/>
              </a:prstGeom>
              <a:blipFill>
                <a:blip r:embed="rId7"/>
                <a:stretch>
                  <a:fillRect l="-1227" r="-3681" b="-2632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3D8F69-D7A0-00A2-C096-E85CCAAD1E80}"/>
                  </a:ext>
                </a:extLst>
              </p:cNvPr>
              <p:cNvSpPr txBox="1"/>
              <p:nvPr/>
            </p:nvSpPr>
            <p:spPr>
              <a:xfrm>
                <a:off x="768507" y="212312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3D8F69-D7A0-00A2-C096-E85CCAAD1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123121"/>
                <a:ext cx="10654983" cy="818429"/>
              </a:xfrm>
              <a:prstGeom prst="rect">
                <a:avLst/>
              </a:prstGeom>
              <a:blipFill>
                <a:blip r:embed="rId8"/>
                <a:stretch>
                  <a:fillRect b="-49275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098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5557A8-29A3-5B27-CF7A-5192A8D44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D28C-3E9F-E312-5CD9-A70543BE1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570B96-3D7C-BB91-51D6-E3440A1683E5}"/>
                  </a:ext>
                </a:extLst>
              </p:cNvPr>
              <p:cNvSpPr txBox="1"/>
              <p:nvPr/>
            </p:nvSpPr>
            <p:spPr>
              <a:xfrm>
                <a:off x="1253066" y="4381066"/>
                <a:ext cx="4842933" cy="825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PH" sz="25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570B96-3D7C-BB91-51D6-E3440A16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66" y="4381066"/>
                <a:ext cx="4842933" cy="8254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9E4775-CC82-95B2-15C2-6F1F3799BA98}"/>
                  </a:ext>
                </a:extLst>
              </p:cNvPr>
              <p:cNvSpPr txBox="1"/>
              <p:nvPr/>
            </p:nvSpPr>
            <p:spPr>
              <a:xfrm>
                <a:off x="6406086" y="4812590"/>
                <a:ext cx="5608202" cy="786306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5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9E4775-CC82-95B2-15C2-6F1F3799B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086" y="4812590"/>
                <a:ext cx="5608202" cy="7863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3C30C4-07ED-CB84-FED1-F7006318ADD5}"/>
                  </a:ext>
                </a:extLst>
              </p:cNvPr>
              <p:cNvSpPr txBox="1"/>
              <p:nvPr/>
            </p:nvSpPr>
            <p:spPr>
              <a:xfrm>
                <a:off x="6406086" y="4188706"/>
                <a:ext cx="3068404" cy="384721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PH" sz="2500" dirty="0">
                    <a:solidFill>
                      <a:schemeClr val="bg1"/>
                    </a:solidFill>
                  </a:rPr>
                  <a:t>Compute inverse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5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PH" sz="25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3C30C4-07ED-CB84-FED1-F7006318A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086" y="4188706"/>
                <a:ext cx="3068404" cy="384721"/>
              </a:xfrm>
              <a:prstGeom prst="rect">
                <a:avLst/>
              </a:prstGeom>
              <a:blipFill>
                <a:blip r:embed="rId5"/>
                <a:stretch>
                  <a:fillRect l="-5697" t="-17391" b="-42029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09B007-1D19-262B-8E01-04876D7E84DE}"/>
                  </a:ext>
                </a:extLst>
              </p:cNvPr>
              <p:cNvSpPr txBox="1"/>
              <p:nvPr/>
            </p:nvSpPr>
            <p:spPr>
              <a:xfrm>
                <a:off x="768507" y="212312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09B007-1D19-262B-8E01-04876D7E8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123121"/>
                <a:ext cx="10654983" cy="818429"/>
              </a:xfrm>
              <a:prstGeom prst="rect">
                <a:avLst/>
              </a:prstGeom>
              <a:blipFill>
                <a:blip r:embed="rId6"/>
                <a:stretch>
                  <a:fillRect b="-49275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1625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119862-5588-3604-2F2F-E7845C8E6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0F41-D056-0070-47D7-889FDD355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53ED87-63E9-D15D-0BE5-2257420E98B0}"/>
                  </a:ext>
                </a:extLst>
              </p:cNvPr>
              <p:cNvSpPr txBox="1"/>
              <p:nvPr/>
            </p:nvSpPr>
            <p:spPr>
              <a:xfrm>
                <a:off x="1871865" y="3549389"/>
                <a:ext cx="2182971" cy="863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53ED87-63E9-D15D-0BE5-2257420E9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865" y="3549389"/>
                <a:ext cx="2182971" cy="863250"/>
              </a:xfrm>
              <a:prstGeom prst="rect">
                <a:avLst/>
              </a:prstGeom>
              <a:blipFill>
                <a:blip r:embed="rId2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486092-5ACF-CF44-81DE-C0C6738F2F10}"/>
                  </a:ext>
                </a:extLst>
              </p:cNvPr>
              <p:cNvSpPr txBox="1"/>
              <p:nvPr/>
            </p:nvSpPr>
            <p:spPr>
              <a:xfrm>
                <a:off x="4645091" y="3520450"/>
                <a:ext cx="2901813" cy="860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3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3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486092-5ACF-CF44-81DE-C0C6738F2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091" y="3520450"/>
                <a:ext cx="2901813" cy="860364"/>
              </a:xfrm>
              <a:prstGeom prst="rect">
                <a:avLst/>
              </a:prstGeom>
              <a:blipFill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5AD5FA-085C-5200-663F-5537ED7D8E17}"/>
                  </a:ext>
                </a:extLst>
              </p:cNvPr>
              <p:cNvSpPr txBox="1"/>
              <p:nvPr/>
            </p:nvSpPr>
            <p:spPr>
              <a:xfrm>
                <a:off x="8029202" y="3646959"/>
                <a:ext cx="3192980" cy="784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  <m:sup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5AD5FA-085C-5200-663F-5537ED7D8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202" y="3646959"/>
                <a:ext cx="3192980" cy="784574"/>
              </a:xfrm>
              <a:prstGeom prst="rect">
                <a:avLst/>
              </a:prstGeom>
              <a:blipFill>
                <a:blip r:embed="rId4"/>
                <a:stretch>
                  <a:fillRect l="-794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EA028-DEBE-B118-3863-2A0BA1B572B5}"/>
                  </a:ext>
                </a:extLst>
              </p:cNvPr>
              <p:cNvSpPr txBox="1"/>
              <p:nvPr/>
            </p:nvSpPr>
            <p:spPr>
              <a:xfrm>
                <a:off x="1914179" y="4566126"/>
                <a:ext cx="9626179" cy="927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PH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PH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PH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PH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PH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PH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PH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PH" sz="2800" i="1" dirty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PH" sz="2800" i="1" dirty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PH" sz="2800" i="1" dirty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PH" sz="28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  <m:r>
                                          <a:rPr lang="en-PH" sz="28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PH" sz="280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PH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EA028-DEBE-B118-3863-2A0BA1B57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179" y="4566126"/>
                <a:ext cx="9626179" cy="927562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63E12E-6608-DBC9-BAB6-48CE95A3FA6D}"/>
                  </a:ext>
                </a:extLst>
              </p:cNvPr>
              <p:cNvSpPr txBox="1"/>
              <p:nvPr/>
            </p:nvSpPr>
            <p:spPr>
              <a:xfrm>
                <a:off x="1914180" y="5788417"/>
                <a:ext cx="5350221" cy="7677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PH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PH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63E12E-6608-DBC9-BAB6-48CE95A3F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180" y="5788417"/>
                <a:ext cx="5350221" cy="767711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C6C922-D078-94D6-4B1E-26257878BA78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C6C922-D078-94D6-4B1E-26257878B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4372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CE1369-D65E-7687-43D8-923B358D9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6C7D-E802-F350-D1EA-EFB89DD6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9BE0AA-6A2A-2A41-4F87-DC550B367822}"/>
                  </a:ext>
                </a:extLst>
              </p:cNvPr>
              <p:cNvSpPr txBox="1"/>
              <p:nvPr/>
            </p:nvSpPr>
            <p:spPr>
              <a:xfrm>
                <a:off x="2021414" y="3557216"/>
                <a:ext cx="8149168" cy="856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.1 </m:t>
                                </m:r>
                                <m:d>
                                  <m:d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PH" sz="2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0.1 </m:t>
                                </m:r>
                                <m:d>
                                  <m:d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9BE0AA-6A2A-2A41-4F87-DC550B367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414" y="3557216"/>
                <a:ext cx="8149168" cy="856325"/>
              </a:xfrm>
              <a:prstGeom prst="rect">
                <a:avLst/>
              </a:prstGeom>
              <a:blipFill>
                <a:blip r:embed="rId2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2BFC3E-4A79-950C-FF71-A9F9656CAFFB}"/>
                  </a:ext>
                </a:extLst>
              </p:cNvPr>
              <p:cNvSpPr txBox="1"/>
              <p:nvPr/>
            </p:nvSpPr>
            <p:spPr>
              <a:xfrm>
                <a:off x="1643238" y="4591157"/>
                <a:ext cx="8905523" cy="856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.1 </m:t>
                                </m:r>
                                <m:d>
                                  <m:dPr>
                                    <m:ctrlPr>
                                      <a:rPr lang="en-PH" sz="2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0.1 </m:t>
                                </m:r>
                                <m:d>
                                  <m:dPr>
                                    <m:ctrlP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PH" sz="25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PH" sz="25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2BFC3E-4A79-950C-FF71-A9F9656CA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238" y="4591157"/>
                <a:ext cx="8905523" cy="856325"/>
              </a:xfrm>
              <a:prstGeom prst="rect">
                <a:avLst/>
              </a:prstGeom>
              <a:blipFill>
                <a:blip r:embed="rId3"/>
                <a:stretch>
                  <a:fillRect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99AF0D-F1FD-B019-36A6-DD689BBEC986}"/>
                  </a:ext>
                </a:extLst>
              </p:cNvPr>
              <p:cNvSpPr txBox="1"/>
              <p:nvPr/>
            </p:nvSpPr>
            <p:spPr>
              <a:xfrm>
                <a:off x="1643236" y="5765112"/>
                <a:ext cx="890552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 </m:t>
                      </m:r>
                      <m:sSup>
                        <m:sSup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PH" sz="25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.1 </m:t>
                      </m:r>
                      <m:sSup>
                        <m:sSup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99AF0D-F1FD-B019-36A6-DD689BBEC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236" y="5765112"/>
                <a:ext cx="8905523" cy="477054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43E3AA-EBBC-CD25-A259-949EA5DF62B1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43E3AA-EBBC-CD25-A259-949EA5DF6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3201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AF2BF6-2ABC-8197-D541-B8BBAC13D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0D8B-3CF5-3F8F-C543-5CE3E6373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D4CE1F-91B9-9010-663A-B419B1F2A977}"/>
                  </a:ext>
                </a:extLst>
              </p:cNvPr>
              <p:cNvSpPr txBox="1"/>
              <p:nvPr/>
            </p:nvSpPr>
            <p:spPr>
              <a:xfrm>
                <a:off x="1643238" y="3590617"/>
                <a:ext cx="890552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 </m:t>
                      </m:r>
                      <m:sSup>
                        <m:sSup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PH" sz="25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.1 </m:t>
                      </m:r>
                      <m:sSup>
                        <m:sSup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D4CE1F-91B9-9010-663A-B419B1F2A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238" y="3590617"/>
                <a:ext cx="8905523" cy="477054"/>
              </a:xfrm>
              <a:prstGeom prst="rect">
                <a:avLst/>
              </a:prstGeom>
              <a:blipFill>
                <a:blip r:embed="rId2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E514A7-32BE-C16F-FD2E-B36EB6E0F201}"/>
                  </a:ext>
                </a:extLst>
              </p:cNvPr>
              <p:cNvSpPr txBox="1"/>
              <p:nvPr/>
            </p:nvSpPr>
            <p:spPr>
              <a:xfrm>
                <a:off x="1979877" y="4390904"/>
                <a:ext cx="7673622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E514A7-32BE-C16F-FD2E-B36EB6E0F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7" y="4390904"/>
                <a:ext cx="7673622" cy="864276"/>
              </a:xfrm>
              <a:prstGeom prst="rect">
                <a:avLst/>
              </a:prstGeom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608C18-F9BB-9D38-6468-C8BFED5BF604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608C18-F9BB-9D38-6468-C8BFED5BF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23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346EAE-5F2D-C764-C1CA-7E5AC623E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92A9-F7CD-D6F1-887F-2AFAB37C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2EA61B-7931-993B-CA6F-E11CA29A140D}"/>
                  </a:ext>
                </a:extLst>
              </p:cNvPr>
              <p:cNvSpPr txBox="1"/>
              <p:nvPr/>
            </p:nvSpPr>
            <p:spPr>
              <a:xfrm>
                <a:off x="2693809" y="3590617"/>
                <a:ext cx="6804377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2EA61B-7931-993B-CA6F-E11CA29A1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09" y="3590617"/>
                <a:ext cx="6804377" cy="864276"/>
              </a:xfrm>
              <a:prstGeom prst="rect">
                <a:avLst/>
              </a:prstGeom>
              <a:blipFill>
                <a:blip r:embed="rId2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C6BF37-422C-6B38-35D1-92EFA0173742}"/>
                  </a:ext>
                </a:extLst>
              </p:cNvPr>
              <p:cNvSpPr txBox="1"/>
              <p:nvPr/>
            </p:nvSpPr>
            <p:spPr>
              <a:xfrm>
                <a:off x="2501897" y="4691284"/>
                <a:ext cx="7188199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160</m:t>
                                  </m:r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162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57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C6BF37-422C-6B38-35D1-92EFA0173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897" y="4691284"/>
                <a:ext cx="7188199" cy="864276"/>
              </a:xfrm>
              <a:prstGeom prst="rect">
                <a:avLst/>
              </a:prstGeom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CF12D7-D480-BD28-E6FE-804C3C0A9AF2}"/>
                  </a:ext>
                </a:extLst>
              </p:cNvPr>
              <p:cNvSpPr txBox="1"/>
              <p:nvPr/>
            </p:nvSpPr>
            <p:spPr>
              <a:xfrm>
                <a:off x="1989207" y="5791951"/>
                <a:ext cx="8452555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CF12D7-D480-BD28-E6FE-804C3C0A9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207" y="5791951"/>
                <a:ext cx="8452555" cy="864276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1232B-EA46-86A4-B4EC-1E5C83D74E68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1232B-EA46-86A4-B4EC-1E5C83D74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91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4CE7C7D-149F-05E2-D38A-5CF137BC2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49AE4EF3-72E9-EE69-0C7D-10F252D00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4F8CA1-4971-6C7F-C03C-AFB01D6F2CF8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19CCD-D145-D53B-02EE-070ADF4EAB59}"/>
              </a:ext>
            </a:extLst>
          </p:cNvPr>
          <p:cNvSpPr txBox="1"/>
          <p:nvPr/>
        </p:nvSpPr>
        <p:spPr>
          <a:xfrm>
            <a:off x="5488942" y="5786003"/>
            <a:ext cx="12141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Or tall..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49F40F-6E5C-203F-8178-4ED35879CC55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93CFD-9F61-8A11-BEA0-88996855AEA6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EE1206-62FB-4509-7326-57F72FF3807A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6286122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42F879-72AB-8186-21AD-3ED0A1D27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6297-29D0-08FE-0B9E-0CC7389E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291BF7-E353-300F-9143-570F28107BAE}"/>
                  </a:ext>
                </a:extLst>
              </p:cNvPr>
              <p:cNvSpPr txBox="1"/>
              <p:nvPr/>
            </p:nvSpPr>
            <p:spPr>
              <a:xfrm>
                <a:off x="1869720" y="3421442"/>
                <a:ext cx="8452555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291BF7-E353-300F-9143-570F28107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720" y="3421442"/>
                <a:ext cx="8452555" cy="864276"/>
              </a:xfrm>
              <a:prstGeom prst="rect">
                <a:avLst/>
              </a:prstGeom>
              <a:blipFill>
                <a:blip r:embed="rId2"/>
                <a:stretch>
                  <a:fillRect r="-150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E01651-4094-B170-A6F9-DC3D7E9EF677}"/>
                  </a:ext>
                </a:extLst>
              </p:cNvPr>
              <p:cNvSpPr txBox="1"/>
              <p:nvPr/>
            </p:nvSpPr>
            <p:spPr>
              <a:xfrm>
                <a:off x="195373" y="4454892"/>
                <a:ext cx="11875142" cy="100001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×0.8</m:t>
                              </m:r>
                            </m:e>
                          </m:d>
                        </m:e>
                      </m:func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3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−0.4</m:t>
                              </m:r>
                              <m:r>
                                <a:rPr lang="en-PH" sz="3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E01651-4094-B170-A6F9-DC3D7E9EF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73" y="4454892"/>
                <a:ext cx="11875142" cy="1000017"/>
              </a:xfrm>
              <a:prstGeom prst="rect">
                <a:avLst/>
              </a:prstGeom>
              <a:blipFill>
                <a:blip r:embed="rId3"/>
                <a:stretch>
                  <a:fillRect b="-75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EEFFD2-E4B0-9E11-BEA2-565122BED07A}"/>
                  </a:ext>
                </a:extLst>
              </p:cNvPr>
              <p:cNvSpPr txBox="1"/>
              <p:nvPr/>
            </p:nvSpPr>
            <p:spPr>
              <a:xfrm>
                <a:off x="2225963" y="5624083"/>
                <a:ext cx="7813963" cy="81509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6703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=0.0107</m:t>
                      </m:r>
                    </m:oMath>
                  </m:oMathPara>
                </a14:m>
                <a:endParaRPr lang="en-PH" sz="2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EEFFD2-E4B0-9E11-BEA2-565122BE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963" y="5624083"/>
                <a:ext cx="7813963" cy="815095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7BFF51-740C-9AFD-EBBB-E07199BCBBFD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7BFF51-740C-9AFD-EBBB-E07199BCB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83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239A06-136C-7B98-1CEE-1468ADA6C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E596-2122-B91C-3012-16DBB1921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69A1C-E605-A5A8-8593-6E221E4073A4}"/>
                  </a:ext>
                </a:extLst>
              </p:cNvPr>
              <p:cNvSpPr txBox="1"/>
              <p:nvPr/>
            </p:nvSpPr>
            <p:spPr>
              <a:xfrm>
                <a:off x="2693809" y="3590617"/>
                <a:ext cx="6804377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69A1C-E605-A5A8-8593-6E221E407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09" y="3590617"/>
                <a:ext cx="6804377" cy="864276"/>
              </a:xfrm>
              <a:prstGeom prst="rect">
                <a:avLst/>
              </a:prstGeom>
              <a:blipFill>
                <a:blip r:embed="rId2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6AEFE7-9FBE-D29D-D519-3F6C92883609}"/>
                  </a:ext>
                </a:extLst>
              </p:cNvPr>
              <p:cNvSpPr txBox="1"/>
              <p:nvPr/>
            </p:nvSpPr>
            <p:spPr>
              <a:xfrm>
                <a:off x="2501897" y="4691284"/>
                <a:ext cx="7188199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160</m:t>
                                  </m:r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185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6AEFE7-9FBE-D29D-D519-3F6C92883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897" y="4691284"/>
                <a:ext cx="7188199" cy="864276"/>
              </a:xfrm>
              <a:prstGeom prst="rect">
                <a:avLst/>
              </a:prstGeom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42F51B-8024-495C-9CC3-6BE61EDF9C22}"/>
                  </a:ext>
                </a:extLst>
              </p:cNvPr>
              <p:cNvSpPr txBox="1"/>
              <p:nvPr/>
            </p:nvSpPr>
            <p:spPr>
              <a:xfrm>
                <a:off x="838200" y="5791951"/>
                <a:ext cx="10334977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625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625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1250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125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42F51B-8024-495C-9CC3-6BE61EDF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91951"/>
                <a:ext cx="10334977" cy="864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E4CD0F-B1DE-3BA7-9D31-44E4FD35AD41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E4CD0F-B1DE-3BA7-9D31-44E4FD35A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036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83637-DEC1-AC02-0B05-C9CE948D9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B301D-04E9-E521-7C79-577FB014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9A7126-4B2F-B43D-97F0-2F05EC73C205}"/>
                  </a:ext>
                </a:extLst>
              </p:cNvPr>
              <p:cNvSpPr txBox="1"/>
              <p:nvPr/>
            </p:nvSpPr>
            <p:spPr>
              <a:xfrm>
                <a:off x="768507" y="4454892"/>
                <a:ext cx="10654983" cy="82323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PH" sz="2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</m:t>
                              </m:r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125</m:t>
                              </m:r>
                            </m:e>
                          </m:d>
                        </m:e>
                      </m:func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r>
                        <a:rPr lang="en-PH" sz="2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−62.5</m:t>
                              </m:r>
                              <m: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2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9A7126-4B2F-B43D-97F0-2F05EC73C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4454892"/>
                <a:ext cx="10654983" cy="823239"/>
              </a:xfrm>
              <a:prstGeom prst="rect">
                <a:avLst/>
              </a:prstGeom>
              <a:blipFill>
                <a:blip r:embed="rId2"/>
                <a:stretch>
                  <a:fillRect b="-606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073CB-5BA9-757E-7326-119E635A9F3D}"/>
                  </a:ext>
                </a:extLst>
              </p:cNvPr>
              <p:cNvSpPr txBox="1"/>
              <p:nvPr/>
            </p:nvSpPr>
            <p:spPr>
              <a:xfrm>
                <a:off x="1760936" y="5624083"/>
                <a:ext cx="9221100" cy="81509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PH" sz="2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×10</m:t>
                              </m:r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−28</m:t>
                              </m:r>
                            </m:sup>
                          </m:sSup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=1.15</m:t>
                      </m:r>
                      <m:sSup>
                        <m:sSup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×10</m:t>
                          </m:r>
                        </m:e>
                        <m:sup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−29</m:t>
                          </m:r>
                        </m:sup>
                      </m:sSup>
                    </m:oMath>
                  </m:oMathPara>
                </a14:m>
                <a:endParaRPr lang="en-PH" sz="2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073CB-5BA9-757E-7326-119E635A9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936" y="5624083"/>
                <a:ext cx="9221100" cy="815095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21AE7-3523-E212-A7D6-7E3E5E194A85}"/>
                  </a:ext>
                </a:extLst>
              </p:cNvPr>
              <p:cNvSpPr txBox="1"/>
              <p:nvPr/>
            </p:nvSpPr>
            <p:spPr>
              <a:xfrm>
                <a:off x="838200" y="3429000"/>
                <a:ext cx="10334977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625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625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1250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125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21AE7-3523-E212-A7D6-7E3E5E194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9000"/>
                <a:ext cx="10334977" cy="864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1C6B27-B41F-5C45-B55A-5062A2D8FC08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1C6B27-B41F-5C45-B55A-5062A2D8F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266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2A3493-8CCE-A9BD-7C0F-7FE5BEC48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1B8F-1261-8345-9D98-F6DC56AD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3600" dirty="0">
                <a:solidFill>
                  <a:schemeClr val="bg1"/>
                </a:solidFill>
              </a:rPr>
              <a:t>E-step: </a:t>
            </a:r>
            <a:r>
              <a:rPr lang="en-US" sz="3500" dirty="0">
                <a:solidFill>
                  <a:schemeClr val="bg1"/>
                </a:solidFill>
              </a:rPr>
              <a:t>Compute responsibilities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7EEA42-B215-02E4-C1A1-65264ED5EC8A}"/>
                  </a:ext>
                </a:extLst>
              </p:cNvPr>
              <p:cNvSpPr txBox="1"/>
              <p:nvPr/>
            </p:nvSpPr>
            <p:spPr>
              <a:xfrm>
                <a:off x="1852805" y="3963370"/>
                <a:ext cx="8226743" cy="112415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.0107</m:t>
                          </m:r>
                        </m:num>
                        <m:den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0.0107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+0.5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PH" sz="3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7EEA42-B215-02E4-C1A1-65264ED5E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805" y="3963370"/>
                <a:ext cx="8226743" cy="1124154"/>
              </a:xfrm>
              <a:prstGeom prst="rect">
                <a:avLst/>
              </a:prstGeom>
              <a:blipFill>
                <a:blip r:embed="rId2"/>
                <a:stretch>
                  <a:fillRect t="-1075" b="-19355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66EC66-9EC2-8EDD-6D85-963A53006D32}"/>
                  </a:ext>
                </a:extLst>
              </p:cNvPr>
              <p:cNvSpPr txBox="1"/>
              <p:nvPr/>
            </p:nvSpPr>
            <p:spPr>
              <a:xfrm>
                <a:off x="1222057" y="2304332"/>
                <a:ext cx="10052685" cy="1364861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PH" sz="3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PH" sz="3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PH" sz="3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3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3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PH" sz="3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PH" sz="3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66EC66-9EC2-8EDD-6D85-963A53006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057" y="2304332"/>
                <a:ext cx="10052685" cy="1364861"/>
              </a:xfrm>
              <a:prstGeom prst="rect">
                <a:avLst/>
              </a:prstGeom>
              <a:blipFill>
                <a:blip r:embed="rId3"/>
                <a:stretch>
                  <a:fillRect t="-14414" b="-88288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029C27-AD3C-5849-350C-C7194BE0167F}"/>
                  </a:ext>
                </a:extLst>
              </p:cNvPr>
              <p:cNvSpPr txBox="1"/>
              <p:nvPr/>
            </p:nvSpPr>
            <p:spPr>
              <a:xfrm>
                <a:off x="1920537" y="5312393"/>
                <a:ext cx="8091277" cy="112415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0.5×</m:t>
                          </m:r>
                          <m: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0.0107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+0.5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3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029C27-AD3C-5849-350C-C7194BE01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537" y="5312393"/>
                <a:ext cx="8091277" cy="1124154"/>
              </a:xfrm>
              <a:prstGeom prst="rect">
                <a:avLst/>
              </a:prstGeom>
              <a:blipFill>
                <a:blip r:embed="rId4"/>
                <a:stretch>
                  <a:fillRect b="-20430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70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883B8E-DC45-C12C-DAB1-FAC6FB389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0A8F-4BCF-32F1-846D-4316C851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3600" dirty="0">
                <a:solidFill>
                  <a:schemeClr val="bg1"/>
                </a:solidFill>
              </a:rPr>
              <a:t>E-step: </a:t>
            </a:r>
            <a:r>
              <a:rPr lang="en-US" sz="3500" dirty="0">
                <a:solidFill>
                  <a:schemeClr val="bg1"/>
                </a:solidFill>
              </a:rPr>
              <a:t>Compute responsibilities</a:t>
            </a:r>
            <a:endParaRPr lang="en-PH" sz="35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13FDC4-E5F4-F889-73E1-54D62F95A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162437"/>
              </p:ext>
            </p:extLst>
          </p:nvPr>
        </p:nvGraphicFramePr>
        <p:xfrm>
          <a:off x="838200" y="2151932"/>
          <a:ext cx="10515600" cy="33070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4611112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710589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9922075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384279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917339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Height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Women 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4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71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247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170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933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145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814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190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889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957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3C3A38-64F6-4BC9-8BB5-C23377E24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AE95-8F07-D0B3-181C-45CB96524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3600" dirty="0">
                <a:solidFill>
                  <a:schemeClr val="bg1"/>
                </a:solidFill>
              </a:rPr>
              <a:t>E-step: </a:t>
            </a:r>
            <a:r>
              <a:rPr lang="en-US" sz="3500" dirty="0">
                <a:solidFill>
                  <a:schemeClr val="bg1"/>
                </a:solidFill>
              </a:rPr>
              <a:t>Compute responsibilities</a:t>
            </a:r>
            <a:endParaRPr lang="en-PH" sz="35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1C09E0-43DA-A41F-214F-3013D9D46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927400"/>
              </p:ext>
            </p:extLst>
          </p:nvPr>
        </p:nvGraphicFramePr>
        <p:xfrm>
          <a:off x="838200" y="2151932"/>
          <a:ext cx="10515600" cy="33070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4611112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710589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9922075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384279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917339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Height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Women 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4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71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247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170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933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145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814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190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8893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3F4F5A-C0DC-96F6-A3C8-31B389AF5B34}"/>
                  </a:ext>
                </a:extLst>
              </p:cNvPr>
              <p:cNvSpPr txBox="1"/>
              <p:nvPr/>
            </p:nvSpPr>
            <p:spPr>
              <a:xfrm>
                <a:off x="2950908" y="5793104"/>
                <a:ext cx="635590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</a:rPr>
                  <a:t>Compute responsibilities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 for each sample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3F4F5A-C0DC-96F6-A3C8-31B389AF5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908" y="5793104"/>
                <a:ext cx="6355907" cy="477054"/>
              </a:xfrm>
              <a:prstGeom prst="rect">
                <a:avLst/>
              </a:prstGeom>
              <a:blipFill>
                <a:blip r:embed="rId3"/>
                <a:stretch>
                  <a:fillRect l="-1597" t="-10526" r="-59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6367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6BF318-44C1-16DA-D165-C15475640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E102-ABE9-AE9F-013D-2E280E87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A83E2-A937-141C-60BE-E9A76F5DBDA1}"/>
                  </a:ext>
                </a:extLst>
              </p:cNvPr>
              <p:cNvSpPr txBox="1"/>
              <p:nvPr/>
            </p:nvSpPr>
            <p:spPr>
              <a:xfrm>
                <a:off x="1493990" y="2070720"/>
                <a:ext cx="2496027" cy="12126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A83E2-A937-141C-60BE-E9A76F5DB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990" y="2070720"/>
                <a:ext cx="2496027" cy="1212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6767AD-E85A-439E-B910-424BB9EA9B31}"/>
                  </a:ext>
                </a:extLst>
              </p:cNvPr>
              <p:cNvSpPr txBox="1"/>
              <p:nvPr/>
            </p:nvSpPr>
            <p:spPr>
              <a:xfrm>
                <a:off x="1330879" y="5003982"/>
                <a:ext cx="2496027" cy="8800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6767AD-E85A-439E-B910-424BB9EA9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79" y="5003982"/>
                <a:ext cx="2496027" cy="8800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3DB038-3EFE-8D46-68AE-5D5851ED3C90}"/>
                  </a:ext>
                </a:extLst>
              </p:cNvPr>
              <p:cNvSpPr txBox="1"/>
              <p:nvPr/>
            </p:nvSpPr>
            <p:spPr>
              <a:xfrm>
                <a:off x="6895686" y="2117837"/>
                <a:ext cx="341804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3DB038-3EFE-8D46-68AE-5D5851ED3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686" y="2117837"/>
                <a:ext cx="3418048" cy="11674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57561-7390-1133-D6CE-F4819E69D48F}"/>
                  </a:ext>
                </a:extLst>
              </p:cNvPr>
              <p:cNvSpPr txBox="1"/>
              <p:nvPr/>
            </p:nvSpPr>
            <p:spPr>
              <a:xfrm>
                <a:off x="5356382" y="4860288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57561-7390-1133-D6CE-F4819E69D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382" y="4860288"/>
                <a:ext cx="6835618" cy="11674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43804C6E-EDC8-B9BE-664B-8AF192B12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590" y="2193687"/>
            <a:ext cx="914400" cy="914400"/>
          </a:xfrm>
          <a:prstGeom prst="rect">
            <a:avLst/>
          </a:prstGeom>
        </p:spPr>
      </p:pic>
      <p:pic>
        <p:nvPicPr>
          <p:cNvPr id="15" name="Graphic 14" descr="Badge 4 with solid fill">
            <a:extLst>
              <a:ext uri="{FF2B5EF4-FFF2-40B4-BE49-F238E27FC236}">
                <a16:creationId xmlns:a16="http://schemas.microsoft.com/office/drawing/2014/main" id="{686A0D7B-12FB-819C-B037-943E46D8F7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35242" y="4986805"/>
            <a:ext cx="914400" cy="914400"/>
          </a:xfrm>
          <a:prstGeom prst="rect">
            <a:avLst/>
          </a:prstGeom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24F8A444-565D-A3BC-4099-907048B1B6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81286" y="2193687"/>
            <a:ext cx="914400" cy="914400"/>
          </a:xfrm>
          <a:prstGeom prst="rect">
            <a:avLst/>
          </a:prstGeom>
        </p:spPr>
      </p:pic>
      <p:pic>
        <p:nvPicPr>
          <p:cNvPr id="19" name="Graphic 18" descr="Badge with solid fill">
            <a:extLst>
              <a:ext uri="{FF2B5EF4-FFF2-40B4-BE49-F238E27FC236}">
                <a16:creationId xmlns:a16="http://schemas.microsoft.com/office/drawing/2014/main" id="{35D688A4-773F-7390-6E2B-3DEC595F1A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9590" y="5003982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9AD252-6858-B451-7B94-5A0329C79785}"/>
              </a:ext>
            </a:extLst>
          </p:cNvPr>
          <p:cNvSpPr txBox="1"/>
          <p:nvPr/>
        </p:nvSpPr>
        <p:spPr>
          <a:xfrm>
            <a:off x="7750290" y="3443400"/>
            <a:ext cx="1713199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means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AA9B77-F440-12CE-8758-79BCD68140E8}"/>
              </a:ext>
            </a:extLst>
          </p:cNvPr>
          <p:cNvSpPr txBox="1"/>
          <p:nvPr/>
        </p:nvSpPr>
        <p:spPr>
          <a:xfrm>
            <a:off x="1628766" y="6118233"/>
            <a:ext cx="2706476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mixing coefficient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BA5948-430C-2F71-A7DF-500E329DCA79}"/>
              </a:ext>
            </a:extLst>
          </p:cNvPr>
          <p:cNvSpPr txBox="1"/>
          <p:nvPr/>
        </p:nvSpPr>
        <p:spPr>
          <a:xfrm>
            <a:off x="7239550" y="6118233"/>
            <a:ext cx="2973085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covariance matrices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C31F66-3D9D-D254-D8E1-65FC60CB634D}"/>
              </a:ext>
            </a:extLst>
          </p:cNvPr>
          <p:cNvSpPr txBox="1"/>
          <p:nvPr/>
        </p:nvSpPr>
        <p:spPr>
          <a:xfrm>
            <a:off x="838200" y="3565248"/>
            <a:ext cx="4704587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Get total number points for each of cluster</a:t>
            </a:r>
          </a:p>
        </p:txBody>
      </p:sp>
    </p:spTree>
    <p:extLst>
      <p:ext uri="{BB962C8B-B14F-4D97-AF65-F5344CB8AC3E}">
        <p14:creationId xmlns:p14="http://schemas.microsoft.com/office/powerpoint/2010/main" val="120497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891496-FD08-8AAB-BBC4-986FF8620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84B4-6B68-B834-F00F-E1EDA4A4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A010BE-59E6-8699-796B-AD33BE88E3B7}"/>
                  </a:ext>
                </a:extLst>
              </p:cNvPr>
              <p:cNvSpPr txBox="1"/>
              <p:nvPr/>
            </p:nvSpPr>
            <p:spPr>
              <a:xfrm>
                <a:off x="4847986" y="2267276"/>
                <a:ext cx="2496027" cy="12126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A010BE-59E6-8699-796B-AD33BE88E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986" y="2267276"/>
                <a:ext cx="2496027" cy="1212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9B1581B-6D52-01CC-7462-7E910E14DF30}"/>
              </a:ext>
            </a:extLst>
          </p:cNvPr>
          <p:cNvSpPr txBox="1"/>
          <p:nvPr/>
        </p:nvSpPr>
        <p:spPr>
          <a:xfrm>
            <a:off x="3986588" y="3688040"/>
            <a:ext cx="4704587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Get total number points for each of cluster</a:t>
            </a:r>
          </a:p>
        </p:txBody>
      </p:sp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83CA96A9-D480-6B5D-8288-D1A995E8C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9396" y="2416396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2093FD-4668-F860-357F-2645A89AD891}"/>
                  </a:ext>
                </a:extLst>
              </p:cNvPr>
              <p:cNvSpPr txBox="1"/>
              <p:nvPr/>
            </p:nvSpPr>
            <p:spPr>
              <a:xfrm>
                <a:off x="3125191" y="4550792"/>
                <a:ext cx="6427382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1+1+1+0+0+0=3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2093FD-4668-F860-357F-2645A89AD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91" y="4550792"/>
                <a:ext cx="642738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2146A0-1243-C31F-6079-742055AFAAD2}"/>
                  </a:ext>
                </a:extLst>
              </p:cNvPr>
              <p:cNvSpPr txBox="1"/>
              <p:nvPr/>
            </p:nvSpPr>
            <p:spPr>
              <a:xfrm>
                <a:off x="3125191" y="5477633"/>
                <a:ext cx="6142942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0+0+0+1+1+1=3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2146A0-1243-C31F-6079-742055AFA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91" y="5477633"/>
                <a:ext cx="614294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6631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12D5DF-DF3C-D96B-A516-0267CBD97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F56E7-05E3-8311-4A12-B552B638F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A964CB-9C14-F4CF-3F45-BF6B90619CA4}"/>
                  </a:ext>
                </a:extLst>
              </p:cNvPr>
              <p:cNvSpPr txBox="1"/>
              <p:nvPr/>
            </p:nvSpPr>
            <p:spPr>
              <a:xfrm>
                <a:off x="4358806" y="4140968"/>
                <a:ext cx="4102148" cy="959686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A964CB-9C14-F4CF-3F45-BF6B90619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806" y="4140968"/>
                <a:ext cx="4102148" cy="9596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47294-13A8-9FEB-8520-3E6B1B6618F9}"/>
                  </a:ext>
                </a:extLst>
              </p:cNvPr>
              <p:cNvSpPr txBox="1"/>
              <p:nvPr/>
            </p:nvSpPr>
            <p:spPr>
              <a:xfrm>
                <a:off x="4390786" y="5445139"/>
                <a:ext cx="3596799" cy="959686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GB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47294-13A8-9FEB-8520-3E6B1B661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786" y="5445139"/>
                <a:ext cx="3596799" cy="959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2A74A5-ECF2-DA5C-31D9-AC480777C2AC}"/>
                  </a:ext>
                </a:extLst>
              </p:cNvPr>
              <p:cNvSpPr txBox="1"/>
              <p:nvPr/>
            </p:nvSpPr>
            <p:spPr>
              <a:xfrm>
                <a:off x="4847986" y="2165273"/>
                <a:ext cx="2496027" cy="8800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2A74A5-ECF2-DA5C-31D9-AC480777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986" y="2165273"/>
                <a:ext cx="2496027" cy="8800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Badge with solid fill">
            <a:extLst>
              <a:ext uri="{FF2B5EF4-FFF2-40B4-BE49-F238E27FC236}">
                <a16:creationId xmlns:a16="http://schemas.microsoft.com/office/drawing/2014/main" id="{5D99A93C-B304-CF91-182D-25D30CF3F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3586" y="216826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F984D-CE70-1FCB-3FDA-7234B1B57103}"/>
              </a:ext>
            </a:extLst>
          </p:cNvPr>
          <p:cNvSpPr txBox="1"/>
          <p:nvPr/>
        </p:nvSpPr>
        <p:spPr>
          <a:xfrm>
            <a:off x="5246834" y="3427151"/>
            <a:ext cx="2828529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mixing coefficients</a:t>
            </a:r>
          </a:p>
        </p:txBody>
      </p:sp>
    </p:spTree>
    <p:extLst>
      <p:ext uri="{BB962C8B-B14F-4D97-AF65-F5344CB8AC3E}">
        <p14:creationId xmlns:p14="http://schemas.microsoft.com/office/powerpoint/2010/main" val="1609927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30699-0775-8158-B0D3-873821623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2821-A35C-99B6-E954-F23F5C3D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AD5F99-C6A1-8727-1089-3D147500DAEA}"/>
                  </a:ext>
                </a:extLst>
              </p:cNvPr>
              <p:cNvSpPr txBox="1"/>
              <p:nvPr/>
            </p:nvSpPr>
            <p:spPr>
              <a:xfrm>
                <a:off x="4386974" y="2151932"/>
                <a:ext cx="341804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AD5F99-C6A1-8727-1089-3D147500D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974" y="2151932"/>
                <a:ext cx="3418048" cy="1167435"/>
              </a:xfrm>
              <a:prstGeom prst="rect">
                <a:avLst/>
              </a:prstGeom>
              <a:blipFill>
                <a:blip r:embed="rId2"/>
                <a:stretch>
                  <a:fillRect t="-120833" b="-16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1DBDEB-2369-7351-3D84-F31FDA106BF5}"/>
                  </a:ext>
                </a:extLst>
              </p:cNvPr>
              <p:cNvSpPr txBox="1"/>
              <p:nvPr/>
            </p:nvSpPr>
            <p:spPr>
              <a:xfrm>
                <a:off x="40260" y="4033179"/>
                <a:ext cx="4608858" cy="7644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h𝑒𝑖𝑔h𝑡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160+165+170</m:t>
                          </m:r>
                        </m:num>
                        <m:den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=165</m:t>
                      </m:r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1DBDEB-2369-7351-3D84-F31FDA106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0" y="4033179"/>
                <a:ext cx="4608858" cy="764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44FD43-1D6A-C415-2208-D78CE3AD661A}"/>
                  </a:ext>
                </a:extLst>
              </p:cNvPr>
              <p:cNvSpPr txBox="1"/>
              <p:nvPr/>
            </p:nvSpPr>
            <p:spPr>
              <a:xfrm>
                <a:off x="40260" y="5957873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44FD43-1D6A-C415-2208-D78CE3AD6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0" y="5957873"/>
                <a:ext cx="2363718" cy="6897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Badge 3 with solid fill">
            <a:extLst>
              <a:ext uri="{FF2B5EF4-FFF2-40B4-BE49-F238E27FC236}">
                <a16:creationId xmlns:a16="http://schemas.microsoft.com/office/drawing/2014/main" id="{8B1E27D2-5ADD-6F98-3485-582BA3A47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2574" y="2278449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FD9375-B16F-69DE-AC87-39E565172297}"/>
              </a:ext>
            </a:extLst>
          </p:cNvPr>
          <p:cNvSpPr txBox="1"/>
          <p:nvPr/>
        </p:nvSpPr>
        <p:spPr>
          <a:xfrm>
            <a:off x="5139293" y="3429000"/>
            <a:ext cx="1713199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93517-2A80-EF60-0B0F-7733AE3E1422}"/>
                  </a:ext>
                </a:extLst>
              </p:cNvPr>
              <p:cNvSpPr txBox="1"/>
              <p:nvPr/>
            </p:nvSpPr>
            <p:spPr>
              <a:xfrm>
                <a:off x="40260" y="4925662"/>
                <a:ext cx="3969880" cy="7644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𝑤𝑒𝑖𝑔h𝑡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55+60+65</m:t>
                          </m:r>
                        </m:num>
                        <m:den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93517-2A80-EF60-0B0F-7733AE3E1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0" y="4925662"/>
                <a:ext cx="3969880" cy="7644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AF9312-1C89-4603-B37D-FFD69EEE981D}"/>
                  </a:ext>
                </a:extLst>
              </p:cNvPr>
              <p:cNvSpPr txBox="1"/>
              <p:nvPr/>
            </p:nvSpPr>
            <p:spPr>
              <a:xfrm>
                <a:off x="7658492" y="4040360"/>
                <a:ext cx="4305825" cy="7644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180+185+190</m:t>
                          </m:r>
                        </m:num>
                        <m:den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=185</m:t>
                      </m:r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AF9312-1C89-4603-B37D-FFD69EEE9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492" y="4040360"/>
                <a:ext cx="4305825" cy="7644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4A5EFE-05A6-CF85-D2C3-D2E239373DC3}"/>
                  </a:ext>
                </a:extLst>
              </p:cNvPr>
              <p:cNvSpPr txBox="1"/>
              <p:nvPr/>
            </p:nvSpPr>
            <p:spPr>
              <a:xfrm>
                <a:off x="7805022" y="5957872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4A5EFE-05A6-CF85-D2C3-D2E239373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022" y="5957872"/>
                <a:ext cx="1922872" cy="6897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7A7904-1713-B668-E86A-46FC0D2D42D4}"/>
                  </a:ext>
                </a:extLst>
              </p:cNvPr>
              <p:cNvSpPr txBox="1"/>
              <p:nvPr/>
            </p:nvSpPr>
            <p:spPr>
              <a:xfrm>
                <a:off x="7658493" y="4829165"/>
                <a:ext cx="3695308" cy="7644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75+80+85</m:t>
                          </m:r>
                        </m:num>
                        <m:den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80</m:t>
                      </m:r>
                      <m:r>
                        <a:rPr lang="en-GB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7A7904-1713-B668-E86A-46FC0D2D4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493" y="4829165"/>
                <a:ext cx="3695308" cy="764440"/>
              </a:xfrm>
              <a:prstGeom prst="rect">
                <a:avLst/>
              </a:prstGeom>
              <a:blipFill>
                <a:blip r:embed="rId10"/>
                <a:stretch>
                  <a:fillRect r="-1017" b="-307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99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8583CA2-B532-58F4-5F34-DBE691CE8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64DE10C8-C2B2-6314-976E-1F55D562D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5D1226-4D8C-4C4B-A60B-DD2751A09FEF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B4C978-C215-5C8B-22B1-5AF07FD7DA77}"/>
              </a:ext>
            </a:extLst>
          </p:cNvPr>
          <p:cNvSpPr txBox="1"/>
          <p:nvPr/>
        </p:nvSpPr>
        <p:spPr>
          <a:xfrm>
            <a:off x="4343473" y="5786003"/>
            <a:ext cx="35050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Or anywhere in between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2A0F0-C2AF-8FFC-70B9-C70071584026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1C323-3BA3-7A20-9EA3-70BED4C66331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F4F37-1C0D-C829-644C-9200619A7207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8799858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BDC499-D553-4E4C-7C02-9BBBBA20D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4C8B-B0C0-63AB-336E-4C451B640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25F029-1932-6073-838C-482DCFE758EE}"/>
                  </a:ext>
                </a:extLst>
              </p:cNvPr>
              <p:cNvSpPr txBox="1"/>
              <p:nvPr/>
            </p:nvSpPr>
            <p:spPr>
              <a:xfrm>
                <a:off x="2678191" y="2151932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25F029-1932-6073-838C-482DCFE75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91" y="2151932"/>
                <a:ext cx="6835618" cy="11674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Badge 4 with solid fill">
            <a:extLst>
              <a:ext uri="{FF2B5EF4-FFF2-40B4-BE49-F238E27FC236}">
                <a16:creationId xmlns:a16="http://schemas.microsoft.com/office/drawing/2014/main" id="{6067AE91-D798-E437-ED6E-FDF8261CE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8303" y="2278449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094349-A7C0-8BA1-19F1-AFBAB31B1FE8}"/>
              </a:ext>
            </a:extLst>
          </p:cNvPr>
          <p:cNvSpPr txBox="1"/>
          <p:nvPr/>
        </p:nvSpPr>
        <p:spPr>
          <a:xfrm>
            <a:off x="4609457" y="3429000"/>
            <a:ext cx="2973085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covariance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9459D-DCD9-1E69-6252-734F36BF6A54}"/>
                  </a:ext>
                </a:extLst>
              </p:cNvPr>
              <p:cNvSpPr txBox="1"/>
              <p:nvPr/>
            </p:nvSpPr>
            <p:spPr>
              <a:xfrm>
                <a:off x="3669141" y="3993379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9459D-DCD9-1E69-6252-734F36BF6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3993379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1F2A8-15B1-285E-0614-66F4FADD4E55}"/>
                  </a:ext>
                </a:extLst>
              </p:cNvPr>
              <p:cNvSpPr txBox="1"/>
              <p:nvPr/>
            </p:nvSpPr>
            <p:spPr>
              <a:xfrm>
                <a:off x="6419985" y="3993378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1F2A8-15B1-285E-0614-66F4FADD4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3993378"/>
                <a:ext cx="2182971" cy="871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97CAD4-35E0-FB72-C9BB-F8A31F3B77D3}"/>
                  </a:ext>
                </a:extLst>
              </p:cNvPr>
              <p:cNvSpPr txBox="1"/>
              <p:nvPr/>
            </p:nvSpPr>
            <p:spPr>
              <a:xfrm>
                <a:off x="9170829" y="3993378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97CAD4-35E0-FB72-C9BB-F8A31F3B7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3993378"/>
                <a:ext cx="2182971" cy="8621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A27432-C170-9E55-11A4-E5903DD786F4}"/>
                  </a:ext>
                </a:extLst>
              </p:cNvPr>
              <p:cNvSpPr txBox="1"/>
              <p:nvPr/>
            </p:nvSpPr>
            <p:spPr>
              <a:xfrm>
                <a:off x="586380" y="4156920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A27432-C170-9E55-11A4-E5903DD78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4156920"/>
                <a:ext cx="2363718" cy="6897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1BCCDE-57B0-B62C-0B83-304871802023}"/>
                  </a:ext>
                </a:extLst>
              </p:cNvPr>
              <p:cNvSpPr txBox="1"/>
              <p:nvPr/>
            </p:nvSpPr>
            <p:spPr>
              <a:xfrm>
                <a:off x="3669141" y="5160111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1BCCDE-57B0-B62C-0B83-304871802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5160111"/>
                <a:ext cx="2182971" cy="8621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7CA051-E444-5E45-0907-6D542763948D}"/>
                  </a:ext>
                </a:extLst>
              </p:cNvPr>
              <p:cNvSpPr txBox="1"/>
              <p:nvPr/>
            </p:nvSpPr>
            <p:spPr>
              <a:xfrm>
                <a:off x="6419985" y="5160110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7CA051-E444-5E45-0907-6D5427639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5160110"/>
                <a:ext cx="2182971" cy="8715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F70CE5-975F-623D-E209-3D5ADC4580EE}"/>
                  </a:ext>
                </a:extLst>
              </p:cNvPr>
              <p:cNvSpPr txBox="1"/>
              <p:nvPr/>
            </p:nvSpPr>
            <p:spPr>
              <a:xfrm>
                <a:off x="9170829" y="5160110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190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F70CE5-975F-623D-E209-3D5ADC458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5160110"/>
                <a:ext cx="2182971" cy="86215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7221B3-A084-B676-4659-47668E249DC8}"/>
                  </a:ext>
                </a:extLst>
              </p:cNvPr>
              <p:cNvSpPr txBox="1"/>
              <p:nvPr/>
            </p:nvSpPr>
            <p:spPr>
              <a:xfrm>
                <a:off x="586380" y="5364814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7221B3-A084-B676-4659-47668E249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5364814"/>
                <a:ext cx="1922872" cy="6897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047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5969B7-2930-8FDA-1496-E113B2CD3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BF10-AFEE-4BFB-FBDD-5ECEF1F05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BBF77E-F122-6656-4FF9-1A1474E70C23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55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BBF77E-F122-6656-4FF9-1A1474E70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9AF9DE-0069-CD0C-2905-0181978E7468}"/>
                  </a:ext>
                </a:extLst>
              </p:cNvPr>
              <p:cNvSpPr txBox="1"/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9AF9DE-0069-CD0C-2905-0181978E7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C4B130-C835-A1F9-D8FC-30FC5AC58BCB}"/>
                  </a:ext>
                </a:extLst>
              </p:cNvPr>
              <p:cNvSpPr txBox="1"/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C4B130-C835-A1F9-D8FC-30FC5AC58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5BC1FE-4183-0F3D-005B-01D7F0303870}"/>
                  </a:ext>
                </a:extLst>
              </p:cNvPr>
              <p:cNvSpPr txBox="1"/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5BC1FE-4183-0F3D-005B-01D7F0303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1A5AEF-4BFF-B168-4E80-772451EE5112}"/>
                  </a:ext>
                </a:extLst>
              </p:cNvPr>
              <p:cNvSpPr txBox="1"/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1A5AEF-4BFF-B168-4E80-772451EE5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660CE6-33C2-8C95-7F9F-CE03FA92AE64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660CE6-33C2-8C95-7F9F-CE03FA92A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29916F-381A-A1A1-5F55-E8ADE6887C72}"/>
                  </a:ext>
                </a:extLst>
              </p:cNvPr>
              <p:cNvSpPr txBox="1"/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−5, −5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29916F-381A-A1A1-5F55-E8ADE6887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25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2B46CB-28D5-4F20-7AE2-B74DDDAB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31FEA-8CAF-9AD1-75CF-B19CA278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B16A9D-B032-0C99-6CC4-F202F4B659F9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B16A9D-B032-0C99-6CC4-F202F4B65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A626A6-2A47-0A02-5EE3-CEABB7058D30}"/>
                  </a:ext>
                </a:extLst>
              </p:cNvPr>
              <p:cNvSpPr txBox="1"/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A626A6-2A47-0A02-5EE3-CEABB7058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A2C295-B7E0-B7D8-9CA0-4F3E514D6CA7}"/>
                  </a:ext>
                </a:extLst>
              </p:cNvPr>
              <p:cNvSpPr txBox="1"/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A2C295-B7E0-B7D8-9CA0-4F3E514D6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BA8955-19F9-2370-AAB5-92F8D73F24E2}"/>
                  </a:ext>
                </a:extLst>
              </p:cNvPr>
              <p:cNvSpPr txBox="1"/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BA8955-19F9-2370-AAB5-92F8D73F2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C2FDE4-C7AB-EFE2-8DA2-6E3DFE1C5074}"/>
                  </a:ext>
                </a:extLst>
              </p:cNvPr>
              <p:cNvSpPr txBox="1"/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C2FDE4-C7AB-EFE2-8DA2-6E3DFE1C5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E91DF7-6CBE-6EB5-D56F-22892816DFBA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E91DF7-6CBE-6EB5-D56F-22892816D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D53289-2FB7-2A63-1950-702D1BF37D32}"/>
                  </a:ext>
                </a:extLst>
              </p:cNvPr>
              <p:cNvSpPr txBox="1"/>
              <p:nvPr/>
            </p:nvSpPr>
            <p:spPr>
              <a:xfrm>
                <a:off x="3607302" y="4528058"/>
                <a:ext cx="55635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PH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D53289-2FB7-2A63-1950-702D1BF37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302" y="4528058"/>
                <a:ext cx="556352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004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75AC10-0B99-EF16-1D6B-04AFB541E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24AC-0358-F0C8-F4E3-FE7AE40F1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350A2F-83A5-0E8F-E02D-F93B552329C2}"/>
                  </a:ext>
                </a:extLst>
              </p:cNvPr>
              <p:cNvSpPr txBox="1"/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350A2F-83A5-0E8F-E02D-F93B55232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68A0F8-6AD6-2175-8384-89C144411DF4}"/>
                  </a:ext>
                </a:extLst>
              </p:cNvPr>
              <p:cNvSpPr txBox="1"/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68A0F8-6AD6-2175-8384-89C144411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21C622-83C2-0D6F-3405-615E37359D8D}"/>
                  </a:ext>
                </a:extLst>
              </p:cNvPr>
              <p:cNvSpPr txBox="1"/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21C622-83C2-0D6F-3405-615E37359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D43A23-C4FD-BBD4-4CDF-A2DC27374ADD}"/>
                  </a:ext>
                </a:extLst>
              </p:cNvPr>
              <p:cNvSpPr txBox="1"/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D43A23-C4FD-BBD4-4CDF-A2DC27374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F827A4-5413-346B-C753-2C86C1091962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F827A4-5413-346B-C753-2C86C1091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F89B93-64DF-E518-61C8-EDE5A14FFB3C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F89B93-64DF-E518-61C8-EDE5A14FF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EA9A83-18B9-455A-FC39-7560854181F6}"/>
                  </a:ext>
                </a:extLst>
              </p:cNvPr>
              <p:cNvSpPr txBox="1"/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5, 5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EA9A83-18B9-455A-FC39-75608541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94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7C3A1F-BDD1-A7B9-D61C-40E45CFBF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6B377-DB98-D73F-3AA9-A73C609B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1661D4-6D9A-01CC-A5E6-FC5CF24AA3EB}"/>
                  </a:ext>
                </a:extLst>
              </p:cNvPr>
              <p:cNvSpPr txBox="1"/>
              <p:nvPr/>
            </p:nvSpPr>
            <p:spPr>
              <a:xfrm>
                <a:off x="2678191" y="1917444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1661D4-6D9A-01CC-A5E6-FC5CF24AA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91" y="1917444"/>
                <a:ext cx="6835618" cy="11674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55A6EC-90FF-763C-8AFD-B167B6C60D3D}"/>
                  </a:ext>
                </a:extLst>
              </p:cNvPr>
              <p:cNvSpPr txBox="1"/>
              <p:nvPr/>
            </p:nvSpPr>
            <p:spPr>
              <a:xfrm>
                <a:off x="3128765" y="3243007"/>
                <a:ext cx="7022400" cy="9598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PH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PH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55A6EC-90FF-763C-8AFD-B167B6C60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765" y="3243007"/>
                <a:ext cx="7022400" cy="9598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3C0526-18AD-F881-3394-5306181135BD}"/>
                  </a:ext>
                </a:extLst>
              </p:cNvPr>
              <p:cNvSpPr txBox="1"/>
              <p:nvPr/>
            </p:nvSpPr>
            <p:spPr>
              <a:xfrm>
                <a:off x="3128765" y="4414998"/>
                <a:ext cx="3868383" cy="9596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3C0526-18AD-F881-3394-530618113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765" y="4414998"/>
                <a:ext cx="3868383" cy="959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0FD12-B77F-C732-95E6-7E36F9C0DBBA}"/>
                  </a:ext>
                </a:extLst>
              </p:cNvPr>
              <p:cNvSpPr txBox="1"/>
              <p:nvPr/>
            </p:nvSpPr>
            <p:spPr>
              <a:xfrm>
                <a:off x="3062504" y="5586797"/>
                <a:ext cx="5061078" cy="88966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.6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.6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0FD12-B77F-C732-95E6-7E36F9C0D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504" y="5586797"/>
                <a:ext cx="5061078" cy="8896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2884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64A80-FCFC-C2EC-850A-9A8824742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1E684-84E7-58F8-5B93-F43680C54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F54BA5-CBEA-527B-1786-69572C131E46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F54BA5-CBEA-527B-1786-69572C131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093403-B367-C8B8-C8BE-FA473EA64DB9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093403-B367-C8B8-C8BE-FA473EA64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C8FAA3-2EBE-BB7E-7477-958EF85406A6}"/>
                  </a:ext>
                </a:extLst>
              </p:cNvPr>
              <p:cNvSpPr txBox="1"/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−5, −5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C8FAA3-2EBE-BB7E-7477-958EF8540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DDFC2C-C1B6-C421-84D5-9C874929581A}"/>
                  </a:ext>
                </a:extLst>
              </p:cNvPr>
              <p:cNvSpPr txBox="1"/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DDFC2C-C1B6-C421-84D5-9C8749295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83B08F-D005-8682-7621-B6865D35C0F3}"/>
                  </a:ext>
                </a:extLst>
              </p:cNvPr>
              <p:cNvSpPr txBox="1"/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83B08F-D005-8682-7621-B6865D35C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1AAB2B-9F81-72C0-A253-DE45B114337E}"/>
                  </a:ext>
                </a:extLst>
              </p:cNvPr>
              <p:cNvSpPr txBox="1"/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190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1AAB2B-9F81-72C0-A253-DE45B114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B785DA-3E1F-3173-889A-E13121A6B6A4}"/>
                  </a:ext>
                </a:extLst>
              </p:cNvPr>
              <p:cNvSpPr txBox="1"/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B785DA-3E1F-3173-889A-E13121A6B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331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270F4B-5E04-1DC1-9FAA-50A5B51A1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F93D-4FD0-7263-D479-0596EE7B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0B0DF1-95B0-16EF-7DB5-E9937E9E134C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0B0DF1-95B0-16EF-7DB5-E9937E9E1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2841AD-A8FD-6557-4552-6568109FE74A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2841AD-A8FD-6557-4552-6568109F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85E4BC-B9F3-3C66-9C8A-96A9241B478F}"/>
                  </a:ext>
                </a:extLst>
              </p:cNvPr>
              <p:cNvSpPr txBox="1"/>
              <p:nvPr/>
            </p:nvSpPr>
            <p:spPr>
              <a:xfrm>
                <a:off x="2053577" y="4528058"/>
                <a:ext cx="80848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PH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85E4BC-B9F3-3C66-9C8A-96A9241B4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577" y="4528058"/>
                <a:ext cx="808484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4946DE-1195-FA1E-CF57-2B502023F669}"/>
                  </a:ext>
                </a:extLst>
              </p:cNvPr>
              <p:cNvSpPr txBox="1"/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4946DE-1195-FA1E-CF57-2B502023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82F04D-4DF4-4996-884A-F1A37FD04F0A}"/>
                  </a:ext>
                </a:extLst>
              </p:cNvPr>
              <p:cNvSpPr txBox="1"/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82F04D-4DF4-4996-884A-F1A37FD04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E87F82-0355-F7C0-3CC5-5A2D4832D18D}"/>
                  </a:ext>
                </a:extLst>
              </p:cNvPr>
              <p:cNvSpPr txBox="1"/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190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E87F82-0355-F7C0-3CC5-5A2D4832D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9D0C4A-1558-DA9D-3EF8-C5EE29A4C536}"/>
                  </a:ext>
                </a:extLst>
              </p:cNvPr>
              <p:cNvSpPr txBox="1"/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9D0C4A-1558-DA9D-3EF8-C5EE29A4C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241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132371-7102-129C-6B6C-379624671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F285-39F0-C04A-067E-77629F08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736017-CDA2-2EFA-3C4B-13A9100B0741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736017-CDA2-2EFA-3C4B-13A9100B0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4D4F42-C73C-2E1C-1832-11F2138882ED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4D4F42-C73C-2E1C-1832-11F213888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38155B-57C7-0E4E-A9D2-548B1F8B7158}"/>
                  </a:ext>
                </a:extLst>
              </p:cNvPr>
              <p:cNvSpPr txBox="1"/>
              <p:nvPr/>
            </p:nvSpPr>
            <p:spPr>
              <a:xfrm>
                <a:off x="2053577" y="4528058"/>
                <a:ext cx="8084845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5, 5</m:t>
                          </m:r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38155B-57C7-0E4E-A9D2-548B1F8B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577" y="4528058"/>
                <a:ext cx="8084845" cy="8195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33A8AD-186F-77C9-D2B9-F562E38FBD19}"/>
                  </a:ext>
                </a:extLst>
              </p:cNvPr>
              <p:cNvSpPr txBox="1"/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33A8AD-186F-77C9-D2B9-F562E38FB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3800B0-FBA0-A4A9-8613-9B6E365EAA86}"/>
                  </a:ext>
                </a:extLst>
              </p:cNvPr>
              <p:cNvSpPr txBox="1"/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3800B0-FBA0-A4A9-8613-9B6E365EA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A625B1-C0D8-C654-40F0-22C68441BD33}"/>
                  </a:ext>
                </a:extLst>
              </p:cNvPr>
              <p:cNvSpPr txBox="1"/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190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A625B1-C0D8-C654-40F0-22C68441B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A0E5AF-A0C5-139F-2DEF-2D0007AE7D66}"/>
                  </a:ext>
                </a:extLst>
              </p:cNvPr>
              <p:cNvSpPr txBox="1"/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A0E5AF-A0C5-139F-2DEF-2D0007AE7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59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2A10E0-422F-C323-A6FB-004955595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EA39-C433-6769-9B5A-BB607C95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DCA907-1A07-BC6E-F103-82650B613236}"/>
                  </a:ext>
                </a:extLst>
              </p:cNvPr>
              <p:cNvSpPr txBox="1"/>
              <p:nvPr/>
            </p:nvSpPr>
            <p:spPr>
              <a:xfrm>
                <a:off x="2678191" y="1917444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DCA907-1A07-BC6E-F103-82650B613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91" y="1917444"/>
                <a:ext cx="6835618" cy="11674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2F25D-5074-0504-A668-BC1D2FAF526D}"/>
                  </a:ext>
                </a:extLst>
              </p:cNvPr>
              <p:cNvSpPr txBox="1"/>
              <p:nvPr/>
            </p:nvSpPr>
            <p:spPr>
              <a:xfrm>
                <a:off x="3128765" y="3243007"/>
                <a:ext cx="7022400" cy="9598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PH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PH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2F25D-5074-0504-A668-BC1D2FAF5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765" y="3243007"/>
                <a:ext cx="7022400" cy="9598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4F9B12-5461-39BA-9C10-11120AC454C4}"/>
                  </a:ext>
                </a:extLst>
              </p:cNvPr>
              <p:cNvSpPr txBox="1"/>
              <p:nvPr/>
            </p:nvSpPr>
            <p:spPr>
              <a:xfrm>
                <a:off x="3128765" y="4414998"/>
                <a:ext cx="3868383" cy="9596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4F9B12-5461-39BA-9C10-11120AC45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765" y="4414998"/>
                <a:ext cx="3868383" cy="959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0CE0F9-1135-5662-9A57-C0CAC7482870}"/>
                  </a:ext>
                </a:extLst>
              </p:cNvPr>
              <p:cNvSpPr txBox="1"/>
              <p:nvPr/>
            </p:nvSpPr>
            <p:spPr>
              <a:xfrm>
                <a:off x="3062504" y="5586797"/>
                <a:ext cx="5061078" cy="88966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0CE0F9-1135-5662-9A57-C0CAC7482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504" y="5586797"/>
                <a:ext cx="5061078" cy="8896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38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8EDE56-DD1F-5339-6517-986F1B78F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4B8F-8F2A-6914-6998-694964C0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D2576-7BDA-8FEF-C5DF-611CBE561786}"/>
              </a:ext>
            </a:extLst>
          </p:cNvPr>
          <p:cNvSpPr txBox="1"/>
          <p:nvPr/>
        </p:nvSpPr>
        <p:spPr>
          <a:xfrm>
            <a:off x="1711391" y="3612568"/>
            <a:ext cx="4384609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Get total number of points for each cluster</a:t>
            </a:r>
          </a:p>
        </p:txBody>
      </p:sp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4685B361-6EC0-D19F-1778-A6D111F8E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0" y="2193687"/>
            <a:ext cx="914400" cy="914400"/>
          </a:xfrm>
          <a:prstGeom prst="rect">
            <a:avLst/>
          </a:prstGeom>
        </p:spPr>
      </p:pic>
      <p:pic>
        <p:nvPicPr>
          <p:cNvPr id="15" name="Graphic 14" descr="Badge 4 with solid fill">
            <a:extLst>
              <a:ext uri="{FF2B5EF4-FFF2-40B4-BE49-F238E27FC236}">
                <a16:creationId xmlns:a16="http://schemas.microsoft.com/office/drawing/2014/main" id="{A18692FF-1ED7-8A16-67AC-3759B86A4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600" y="4758999"/>
            <a:ext cx="914400" cy="914400"/>
          </a:xfrm>
          <a:prstGeom prst="rect">
            <a:avLst/>
          </a:prstGeom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9A3392AF-88FC-606D-A227-9E7056C4C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1286" y="2193687"/>
            <a:ext cx="914400" cy="914400"/>
          </a:xfrm>
          <a:prstGeom prst="rect">
            <a:avLst/>
          </a:prstGeom>
        </p:spPr>
      </p:pic>
      <p:pic>
        <p:nvPicPr>
          <p:cNvPr id="19" name="Graphic 18" descr="Badge with solid fill">
            <a:extLst>
              <a:ext uri="{FF2B5EF4-FFF2-40B4-BE49-F238E27FC236}">
                <a16:creationId xmlns:a16="http://schemas.microsoft.com/office/drawing/2014/main" id="{0311C603-6C3D-D5DD-53D0-1628914B25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848" y="4776095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67829C1-D186-A2CD-2307-9F8B7A3FFB46}"/>
              </a:ext>
            </a:extLst>
          </p:cNvPr>
          <p:cNvSpPr txBox="1"/>
          <p:nvPr/>
        </p:nvSpPr>
        <p:spPr>
          <a:xfrm>
            <a:off x="7750290" y="3443400"/>
            <a:ext cx="1713199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Updated means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F9E107-D884-545A-D2EA-252352EE91E3}"/>
              </a:ext>
            </a:extLst>
          </p:cNvPr>
          <p:cNvSpPr txBox="1"/>
          <p:nvPr/>
        </p:nvSpPr>
        <p:spPr>
          <a:xfrm>
            <a:off x="1711391" y="6225169"/>
            <a:ext cx="2981793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Updated mixing coefficients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48DF44-AA7C-140B-1F60-787435B958BC}"/>
              </a:ext>
            </a:extLst>
          </p:cNvPr>
          <p:cNvSpPr txBox="1"/>
          <p:nvPr/>
        </p:nvSpPr>
        <p:spPr>
          <a:xfrm>
            <a:off x="7239550" y="6200860"/>
            <a:ext cx="3323684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Updated covariance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E4A08-A13E-2B6A-1317-C61B97782773}"/>
                  </a:ext>
                </a:extLst>
              </p:cNvPr>
              <p:cNvSpPr txBox="1"/>
              <p:nvPr/>
            </p:nvSpPr>
            <p:spPr>
              <a:xfrm>
                <a:off x="6292722" y="5228566"/>
                <a:ext cx="5061078" cy="88966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E4A08-A13E-2B6A-1317-C61B9778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722" y="5228566"/>
                <a:ext cx="5061078" cy="8896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AD00ED-0761-6A46-44EB-BB1147FF26FC}"/>
                  </a:ext>
                </a:extLst>
              </p:cNvPr>
              <p:cNvSpPr txBox="1"/>
              <p:nvPr/>
            </p:nvSpPr>
            <p:spPr>
              <a:xfrm>
                <a:off x="6292722" y="4256272"/>
                <a:ext cx="5061078" cy="88966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.6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.6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AD00ED-0761-6A46-44EB-BB1147FF2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722" y="4256272"/>
                <a:ext cx="5061078" cy="8896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6B14E0-255C-E7CB-76E5-5E13F393A428}"/>
                  </a:ext>
                </a:extLst>
              </p:cNvPr>
              <p:cNvSpPr txBox="1"/>
              <p:nvPr/>
            </p:nvSpPr>
            <p:spPr>
              <a:xfrm>
                <a:off x="7239550" y="2234559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6B14E0-255C-E7CB-76E5-5E13F393A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550" y="2234559"/>
                <a:ext cx="2363718" cy="6897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3A6778-6127-D93D-CB28-C9E7646F8218}"/>
                  </a:ext>
                </a:extLst>
              </p:cNvPr>
              <p:cNvSpPr txBox="1"/>
              <p:nvPr/>
            </p:nvSpPr>
            <p:spPr>
              <a:xfrm>
                <a:off x="9947132" y="2234559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3A6778-6127-D93D-CB28-C9E7646F8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132" y="2234559"/>
                <a:ext cx="1922872" cy="6897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DB1F65-EA56-46F2-3970-C8DB4E89E0EA}"/>
                  </a:ext>
                </a:extLst>
              </p:cNvPr>
              <p:cNvSpPr txBox="1"/>
              <p:nvPr/>
            </p:nvSpPr>
            <p:spPr>
              <a:xfrm>
                <a:off x="1784188" y="4758999"/>
                <a:ext cx="2623850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DB1F65-EA56-46F2-3970-C8DB4E89E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188" y="4758999"/>
                <a:ext cx="262385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588E0-C93B-D6F7-7655-A05BEDA8AFB4}"/>
                  </a:ext>
                </a:extLst>
              </p:cNvPr>
              <p:cNvSpPr txBox="1"/>
              <p:nvPr/>
            </p:nvSpPr>
            <p:spPr>
              <a:xfrm>
                <a:off x="1784188" y="5545060"/>
                <a:ext cx="2205829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0.5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588E0-C93B-D6F7-7655-A05BEDA8A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188" y="5545060"/>
                <a:ext cx="220582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5DF1C8-65C6-E29C-F61C-B65C129C95B3}"/>
                  </a:ext>
                </a:extLst>
              </p:cNvPr>
              <p:cNvSpPr txBox="1"/>
              <p:nvPr/>
            </p:nvSpPr>
            <p:spPr>
              <a:xfrm>
                <a:off x="1608248" y="2098751"/>
                <a:ext cx="2782071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5DF1C8-65C6-E29C-F61C-B65C129C9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48" y="2098751"/>
                <a:ext cx="2782071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EF041B-5604-E8C3-FAB4-41B2A1DB0524}"/>
                  </a:ext>
                </a:extLst>
              </p:cNvPr>
              <p:cNvSpPr txBox="1"/>
              <p:nvPr/>
            </p:nvSpPr>
            <p:spPr>
              <a:xfrm>
                <a:off x="1622010" y="2826507"/>
                <a:ext cx="2146426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EF041B-5604-E8C3-FAB4-41B2A1DB0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010" y="2826507"/>
                <a:ext cx="2146426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46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4381</TotalTime>
  <Words>2368</Words>
  <Application>Microsoft Macintosh PowerPoint</Application>
  <PresentationFormat>Widescreen</PresentationFormat>
  <Paragraphs>515</Paragraphs>
  <Slides>103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9" baseType="lpstr">
      <vt:lpstr>Aptos</vt:lpstr>
      <vt:lpstr>Aptos Display</vt:lpstr>
      <vt:lpstr>Arial</vt:lpstr>
      <vt:lpstr>Cambria Math</vt:lpstr>
      <vt:lpstr>Wingdings</vt:lpstr>
      <vt:lpstr>Office Theme</vt:lpstr>
      <vt:lpstr>Introduction to Gaussian Mixture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Distribution</vt:lpstr>
      <vt:lpstr>PowerPoint Presentation</vt:lpstr>
      <vt:lpstr>Gaussian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Mixture of Gaussians</vt:lpstr>
      <vt:lpstr>Mixture of Gaussians</vt:lpstr>
      <vt:lpstr>Multivariate Gaussian models</vt:lpstr>
      <vt:lpstr>EM Algorithm: E-step</vt:lpstr>
      <vt:lpstr>EM Algorithm: E-step</vt:lpstr>
      <vt:lpstr>EM Algorithm: M-step</vt:lpstr>
      <vt:lpstr>EM Algorithm: M-step</vt:lpstr>
      <vt:lpstr>Expectation-Maximization</vt:lpstr>
      <vt:lpstr>Example Dataset</vt:lpstr>
      <vt:lpstr>PowerPoint Presentation</vt:lpstr>
      <vt:lpstr>Initialize cluster parameters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E-step: Compute responsibilities</vt:lpstr>
      <vt:lpstr>E-step: Compute responsibilities</vt:lpstr>
      <vt:lpstr>E-step: Compute responsibilities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PowerPoint Presentation</vt:lpstr>
      <vt:lpstr>New cluster parameters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Elizer Jr. D. Ponio</cp:lastModifiedBy>
  <cp:revision>514</cp:revision>
  <dcterms:created xsi:type="dcterms:W3CDTF">2024-08-08T01:29:50Z</dcterms:created>
  <dcterms:modified xsi:type="dcterms:W3CDTF">2026-01-22T05:15:37Z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